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Default Extension="wav" ContentType="audio/wav"/>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Default Extension="gif" ContentType="image/gif"/>
  <Override PartName="/ppt/tags/tag15.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14.xml" ContentType="application/vnd.openxmlformats-officedocument.presentationml.tags+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3996" r:id="rId2"/>
    <p:sldMasterId id="2147484008" r:id="rId3"/>
    <p:sldMasterId id="2147484020" r:id="rId4"/>
    <p:sldMasterId id="2147484032" r:id="rId5"/>
    <p:sldMasterId id="2147484056" r:id="rId6"/>
  </p:sldMasterIdLst>
  <p:notesMasterIdLst>
    <p:notesMasterId r:id="rId32"/>
  </p:notesMasterIdLst>
  <p:sldIdLst>
    <p:sldId id="268" r:id="rId7"/>
    <p:sldId id="314" r:id="rId8"/>
    <p:sldId id="271" r:id="rId9"/>
    <p:sldId id="291" r:id="rId10"/>
    <p:sldId id="273" r:id="rId11"/>
    <p:sldId id="275" r:id="rId12"/>
    <p:sldId id="276" r:id="rId13"/>
    <p:sldId id="281" r:id="rId14"/>
    <p:sldId id="282" r:id="rId15"/>
    <p:sldId id="283" r:id="rId16"/>
    <p:sldId id="284" r:id="rId17"/>
    <p:sldId id="285" r:id="rId18"/>
    <p:sldId id="292" r:id="rId19"/>
    <p:sldId id="287" r:id="rId20"/>
    <p:sldId id="290" r:id="rId21"/>
    <p:sldId id="293" r:id="rId22"/>
    <p:sldId id="294" r:id="rId23"/>
    <p:sldId id="295" r:id="rId24"/>
    <p:sldId id="296" r:id="rId25"/>
    <p:sldId id="303" r:id="rId26"/>
    <p:sldId id="306" r:id="rId27"/>
    <p:sldId id="312" r:id="rId28"/>
    <p:sldId id="307" r:id="rId29"/>
    <p:sldId id="313" r:id="rId30"/>
    <p:sldId id="31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FF66CC"/>
    <a:srgbClr val="CC0099"/>
    <a:srgbClr val="FFCCFF"/>
    <a:srgbClr val="006600"/>
    <a:srgbClr val="99FF66"/>
    <a:srgbClr val="FFFF66"/>
    <a:srgbClr val="66FF66"/>
    <a:srgbClr val="A76B39"/>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9292" autoAdjust="0"/>
  </p:normalViewPr>
  <p:slideViewPr>
    <p:cSldViewPr>
      <p:cViewPr varScale="1">
        <p:scale>
          <a:sx n="65" d="100"/>
          <a:sy n="65" d="100"/>
        </p:scale>
        <p:origin x="-90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89AB7-979C-48BE-98A5-2E161ED6E8EB}" type="datetimeFigureOut">
              <a:rPr lang="en-US" smtClean="0"/>
              <a:pPr/>
              <a:t>3/15/2021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E20D83-3379-4C4C-8978-E5D18FCCD0DA}" type="slidenum">
              <a:rPr lang="en-US" smtClean="0"/>
              <a:pPr/>
              <a:t>‹#›</a:t>
            </a:fld>
            <a:endParaRPr lang="en-US"/>
          </a:p>
        </p:txBody>
      </p:sp>
    </p:spTree>
    <p:extLst>
      <p:ext uri="{BB962C8B-B14F-4D97-AF65-F5344CB8AC3E}">
        <p14:creationId xmlns:p14="http://schemas.microsoft.com/office/powerpoint/2010/main" xmlns="" val="417091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3</a:t>
            </a:fld>
            <a:endParaRPr lang="en-US"/>
          </a:p>
        </p:txBody>
      </p:sp>
    </p:spTree>
    <p:extLst>
      <p:ext uri="{BB962C8B-B14F-4D97-AF65-F5344CB8AC3E}">
        <p14:creationId xmlns:p14="http://schemas.microsoft.com/office/powerpoint/2010/main" xmlns="" val="10135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7</a:t>
            </a:fld>
            <a:endParaRPr lang="en-US"/>
          </a:p>
        </p:txBody>
      </p:sp>
    </p:spTree>
    <p:extLst>
      <p:ext uri="{BB962C8B-B14F-4D97-AF65-F5344CB8AC3E}">
        <p14:creationId xmlns:p14="http://schemas.microsoft.com/office/powerpoint/2010/main" xmlns="" val="134964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16</a:t>
            </a:fld>
            <a:endParaRPr lang="en-US"/>
          </a:p>
        </p:txBody>
      </p:sp>
    </p:spTree>
    <p:extLst>
      <p:ext uri="{BB962C8B-B14F-4D97-AF65-F5344CB8AC3E}">
        <p14:creationId xmlns:p14="http://schemas.microsoft.com/office/powerpoint/2010/main" xmlns="" val="281696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17</a:t>
            </a:fld>
            <a:endParaRPr lang="en-US"/>
          </a:p>
        </p:txBody>
      </p:sp>
    </p:spTree>
    <p:extLst>
      <p:ext uri="{BB962C8B-B14F-4D97-AF65-F5344CB8AC3E}">
        <p14:creationId xmlns:p14="http://schemas.microsoft.com/office/powerpoint/2010/main" xmlns="" val="325406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18</a:t>
            </a:fld>
            <a:endParaRPr lang="en-US"/>
          </a:p>
        </p:txBody>
      </p:sp>
    </p:spTree>
    <p:extLst>
      <p:ext uri="{BB962C8B-B14F-4D97-AF65-F5344CB8AC3E}">
        <p14:creationId xmlns:p14="http://schemas.microsoft.com/office/powerpoint/2010/main" xmlns="" val="164389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19</a:t>
            </a:fld>
            <a:endParaRPr lang="en-US"/>
          </a:p>
        </p:txBody>
      </p:sp>
    </p:spTree>
    <p:extLst>
      <p:ext uri="{BB962C8B-B14F-4D97-AF65-F5344CB8AC3E}">
        <p14:creationId xmlns:p14="http://schemas.microsoft.com/office/powerpoint/2010/main" xmlns="" val="220564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58E9B-E3D8-43FB-A44C-CE8D97F401A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18097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FB9F48-DD35-4B71-A08E-94BAA6445FB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3860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0CD52E-68B5-4230-A31C-4661F15F15F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04234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2903970"/>
      </p:ext>
    </p:extLst>
  </p:cSld>
  <p:clrMapOvr>
    <a:masterClrMapping/>
  </p:clrMapOvr>
  <p:transition>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015452"/>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8748982"/>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0210429"/>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1777594"/>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762993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1419991"/>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8292258"/>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47953A-B7D9-4A8D-AF01-BD9384CBAE3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48492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05130388"/>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55561262"/>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4317953"/>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0398137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679585"/>
      </p:ext>
    </p:extLst>
  </p:cSld>
  <p:clrMapOvr>
    <a:masterClrMapping/>
  </p:clrMapOvr>
  <p:transition>
    <p:newsfla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2402750"/>
      </p:ext>
    </p:extLst>
  </p:cSld>
  <p:clrMapOvr>
    <a:masterClrMapping/>
  </p:clrMapOvr>
  <p:transition>
    <p:newsfla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0532798"/>
      </p:ext>
    </p:extLst>
  </p:cSld>
  <p:clrMapOvr>
    <a:masterClrMapping/>
  </p:clrMapOvr>
  <p:transition>
    <p:newsfla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55811245"/>
      </p:ext>
    </p:extLst>
  </p:cSld>
  <p:clrMapOvr>
    <a:masterClrMapping/>
  </p:clrMapOvr>
  <p:transition>
    <p:newsfla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837834"/>
      </p:ext>
    </p:extLst>
  </p:cSld>
  <p:clrMapOvr>
    <a:masterClrMapping/>
  </p:clrMapOvr>
  <p:transition>
    <p:newsfla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5692802"/>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BA325-F9CD-41A0-A038-6CBE08FFC2F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784701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4346946"/>
      </p:ext>
    </p:extLst>
  </p:cSld>
  <p:clrMapOvr>
    <a:masterClrMapping/>
  </p:clrMapOvr>
  <p:transition>
    <p:newsfla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3780456"/>
      </p:ext>
    </p:extLst>
  </p:cSld>
  <p:clrMapOvr>
    <a:masterClrMapping/>
  </p:clrMapOvr>
  <p:transition>
    <p:newsfla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2751244"/>
      </p:ext>
    </p:extLst>
  </p:cSld>
  <p:clrMapOvr>
    <a:masterClrMapping/>
  </p:clrMapOvr>
  <p:transition>
    <p:newsfla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1048581"/>
      </p:ext>
    </p:extLst>
  </p:cSld>
  <p:clrMapOvr>
    <a:masterClrMapping/>
  </p:clrMapOvr>
  <p:transition>
    <p:newsfla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663743"/>
      </p:ext>
    </p:extLst>
  </p:cSld>
  <p:clrMapOvr>
    <a:masterClrMapping/>
  </p:clrMapOvr>
  <p:transition>
    <p:newsfla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2805000"/>
      </p:ext>
    </p:extLst>
  </p:cSld>
  <p:clrMapOvr>
    <a:masterClrMapping/>
  </p:clrMapOvr>
  <p:transition>
    <p:newsfla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80985637"/>
      </p:ext>
    </p:extLst>
  </p:cSld>
  <p:clrMapOvr>
    <a:masterClrMapping/>
  </p:clrMapOvr>
  <p:transition>
    <p:newsfla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7472838"/>
      </p:ext>
    </p:extLst>
  </p:cSld>
  <p:clrMapOvr>
    <a:masterClrMapping/>
  </p:clrMapOvr>
  <p:transition>
    <p:newsfla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19461549"/>
      </p:ext>
    </p:extLst>
  </p:cSld>
  <p:clrMapOvr>
    <a:masterClrMapping/>
  </p:clrMapOvr>
  <p:transition>
    <p:newsfla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1613029"/>
      </p:ext>
    </p:extLst>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B63AFB-D88C-4412-89E9-2A44912B781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856374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7547920"/>
      </p:ext>
    </p:extLst>
  </p:cSld>
  <p:clrMapOvr>
    <a:masterClrMapping/>
  </p:clrMapOvr>
  <p:transition>
    <p:newsfla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71354403"/>
      </p:ext>
    </p:extLst>
  </p:cSld>
  <p:clrMapOvr>
    <a:masterClrMapping/>
  </p:clrMapOvr>
  <p:transition>
    <p:newsfla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4864705"/>
      </p:ext>
    </p:extLst>
  </p:cSld>
  <p:clrMapOvr>
    <a:masterClrMapping/>
  </p:clrMapOvr>
  <p:transition>
    <p:newsfla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8461912"/>
      </p:ext>
    </p:extLst>
  </p:cSld>
  <p:clrMapOvr>
    <a:masterClrMapping/>
  </p:clrMapOvr>
  <p:transition>
    <p:newsfla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3806760"/>
      </p:ext>
    </p:extLst>
  </p:cSld>
  <p:clrMapOvr>
    <a:masterClrMapping/>
  </p:clrMapOvr>
  <p:transition>
    <p:newsfla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4256857"/>
      </p:ext>
    </p:extLst>
  </p:cSld>
  <p:clrMapOvr>
    <a:masterClrMapping/>
  </p:clrMapOvr>
  <p:transition>
    <p:newsfla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80161591"/>
      </p:ext>
    </p:extLst>
  </p:cSld>
  <p:clrMapOvr>
    <a:masterClrMapping/>
  </p:clrMapOvr>
  <p:transition>
    <p:newsfla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65661428"/>
      </p:ext>
    </p:extLst>
  </p:cSld>
  <p:clrMapOvr>
    <a:masterClrMapping/>
  </p:clrMapOvr>
  <p:transition>
    <p:newsfla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39454657"/>
      </p:ext>
    </p:extLst>
  </p:cSld>
  <p:clrMapOvr>
    <a:masterClrMapping/>
  </p:clrMapOvr>
  <p:transition>
    <p:newsfla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3119372"/>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6DF74F-2484-4D55-8730-D581DE84C87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68933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3875805"/>
      </p:ext>
    </p:extLst>
  </p:cSld>
  <p:clrMapOvr>
    <a:masterClrMapping/>
  </p:clrMapOvr>
  <p:transition>
    <p:newsfla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0477642"/>
      </p:ext>
    </p:extLst>
  </p:cSld>
  <p:clrMapOvr>
    <a:masterClrMapping/>
  </p:clrMapOvr>
  <p:transition>
    <p:newsfla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1306355"/>
      </p:ext>
    </p:extLst>
  </p:cSld>
  <p:clrMapOvr>
    <a:masterClrMapping/>
  </p:clrMapOvr>
  <p:transition>
    <p:newsfla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4653295"/>
      </p:ext>
    </p:extLst>
  </p:cSld>
  <p:clrMapOvr>
    <a:masterClrMapping/>
  </p:clrMapOvr>
  <p:transition>
    <p:newsfla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6028598"/>
      </p:ext>
    </p:extLst>
  </p:cSld>
  <p:clrMapOvr>
    <a:masterClrMapping/>
  </p:clrMapOvr>
  <p:transition>
    <p:newsfla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2992767"/>
      </p:ext>
    </p:extLst>
  </p:cSld>
  <p:clrMapOvr>
    <a:masterClrMapping/>
  </p:clrMapOvr>
  <p:transition>
    <p:newsfla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FC8CC022-FC40-4A08-89B7-77126759931E}"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5ED74FCC-17E7-48E3-80FA-5B3933C1527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15047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A573336B-8CA2-4836-ACF4-E8910EA247F7}"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B2C818F6-58B9-437B-B592-AB28C7D211D9}"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245612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BE73C958-0197-4B0C-9085-85B38B64E90D}"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8DD2F8BF-5FD3-4128-92BC-EE2472B27607}"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698897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6B24F2CB-F822-46EF-8982-15201FAEFF25}"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1FB345D3-2274-484E-8FA9-9A494B3A688F}"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4993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BA8193-BD61-4AEF-B41A-1395A593BBB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660607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3" y="1535116"/>
            <a:ext cx="5386917"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2" y="1535116"/>
            <a:ext cx="5389033"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F2725160-20CE-47F4-AAFB-BF413F5940C0}"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2A152573-5AD1-4BD9-9DFF-79AFD43FC564}"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957244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2CAD58FE-ACCB-4153-9BE7-1B044CB732EB}"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90495C63-3A25-4500-98A0-C9BB37FB1DD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07531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FCBE2453-13BA-42A5-BD7B-35B9D9DADB6B}"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BC59BF4C-5E94-482C-9A09-5B23D07FDF5C}"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97498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1500" b="1"/>
            </a:lvl1pPr>
          </a:lstStyle>
          <a:p>
            <a:r>
              <a:rPr lang="en-US" smtClean="0"/>
              <a:t>Click to edit Master title style</a:t>
            </a:r>
            <a:endParaRPr lang="vi-VN"/>
          </a:p>
        </p:txBody>
      </p:sp>
      <p:sp>
        <p:nvSpPr>
          <p:cNvPr id="3" name="Content Placeholder 2"/>
          <p:cNvSpPr>
            <a:spLocks noGrp="1"/>
          </p:cNvSpPr>
          <p:nvPr>
            <p:ph idx="1"/>
          </p:nvPr>
        </p:nvSpPr>
        <p:spPr>
          <a:xfrm>
            <a:off x="4766735" y="273056"/>
            <a:ext cx="6815668"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24D052F8-D643-45F7-B45A-A745289BB5B2}"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FCBB7BD7-412E-431B-B18D-0C2A6F2E7DE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25155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5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vi-VN"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98F272DB-3754-42B5-A203-E1EEC3F5AA77}"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858B939B-8374-4A1F-8329-799C9AA29016}"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899702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4F02C391-0A38-4D9E-9C41-EB0651E3132A}"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693B927F-AF90-47A4-A1D0-CB8B3DF1D49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555317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320312E0-FC08-4C4F-BCFC-4B88AF94F671}"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EEF57273-5732-4B12-A3AF-87C78CAE4535}"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14065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97565E-08F0-480F-9044-DC796170DB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6013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C54ABA-EDD9-4DEB-993A-43407D8122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64947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F7C8E8-4867-4E7A-910A-2625E8D49F0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1924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64E279-A24B-46F0-8ACA-C2BC7DCD1F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32555958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6208846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216695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68527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367152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914378" eaLnBrk="1" fontAlgn="auto" hangingPunct="1">
              <a:spcBef>
                <a:spcPts val="0"/>
              </a:spcBef>
              <a:spcAft>
                <a:spcPts val="0"/>
              </a:spcAft>
              <a:defRPr sz="900">
                <a:solidFill>
                  <a:prstClr val="black">
                    <a:tint val="75000"/>
                  </a:prstClr>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fld id="{642EF21E-48BA-4425-86C4-325B9FE559CD}"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15/03/2021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914378" eaLnBrk="1" fontAlgn="auto" hangingPunct="1">
              <a:spcBef>
                <a:spcPts val="0"/>
              </a:spcBef>
              <a:spcAft>
                <a:spcPts val="0"/>
              </a:spcAft>
              <a:defRPr sz="900">
                <a:solidFill>
                  <a:prstClr val="black">
                    <a:tint val="75000"/>
                  </a:prstClr>
                </a:solidFill>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914378" eaLnBrk="1" fontAlgn="auto" hangingPunct="1">
              <a:spcBef>
                <a:spcPts val="0"/>
              </a:spcBef>
              <a:spcAft>
                <a:spcPts val="0"/>
              </a:spcAft>
              <a:defRPr sz="900">
                <a:solidFill>
                  <a:prstClr val="black">
                    <a:tint val="75000"/>
                  </a:prstClr>
                </a:solidFill>
              </a:defRPr>
            </a:lvl1pPr>
          </a:lstStyle>
          <a:p>
            <a:pPr marL="0" marR="0" lvl="0" indent="0" algn="r" defTabSz="914378" rtl="0" eaLnBrk="1" fontAlgn="auto" latinLnBrk="0" hangingPunct="1">
              <a:lnSpc>
                <a:spcPct val="100000"/>
              </a:lnSpc>
              <a:spcBef>
                <a:spcPts val="0"/>
              </a:spcBef>
              <a:spcAft>
                <a:spcPts val="0"/>
              </a:spcAft>
              <a:buClrTx/>
              <a:buSzTx/>
              <a:buFontTx/>
              <a:buNone/>
              <a:tabLst/>
              <a:defRPr/>
            </a:pPr>
            <a:fld id="{A56A71EE-254C-4F2F-8993-791CAB332325}"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633337868"/>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684213" rtl="0" eaLnBrk="0" fontAlgn="base" hangingPunct="0">
        <a:spcBef>
          <a:spcPct val="0"/>
        </a:spcBef>
        <a:spcAft>
          <a:spcPct val="0"/>
        </a:spcAft>
        <a:defRPr sz="3300" kern="1200">
          <a:solidFill>
            <a:schemeClr val="tx1"/>
          </a:solidFill>
          <a:latin typeface="+mj-lt"/>
          <a:ea typeface="+mj-ea"/>
          <a:cs typeface="+mj-cs"/>
        </a:defRPr>
      </a:lvl1pPr>
      <a:lvl2pPr algn="ctr" defTabSz="684213" rtl="0" eaLnBrk="0" fontAlgn="base" hangingPunct="0">
        <a:spcBef>
          <a:spcPct val="0"/>
        </a:spcBef>
        <a:spcAft>
          <a:spcPct val="0"/>
        </a:spcAft>
        <a:defRPr sz="3300">
          <a:solidFill>
            <a:schemeClr val="tx1"/>
          </a:solidFill>
          <a:latin typeface="Calibri" panose="020F0502020204030204" pitchFamily="34" charset="0"/>
        </a:defRPr>
      </a:lvl2pPr>
      <a:lvl3pPr algn="ctr" defTabSz="684213" rtl="0" eaLnBrk="0" fontAlgn="base" hangingPunct="0">
        <a:spcBef>
          <a:spcPct val="0"/>
        </a:spcBef>
        <a:spcAft>
          <a:spcPct val="0"/>
        </a:spcAft>
        <a:defRPr sz="3300">
          <a:solidFill>
            <a:schemeClr val="tx1"/>
          </a:solidFill>
          <a:latin typeface="Calibri" panose="020F0502020204030204" pitchFamily="34" charset="0"/>
        </a:defRPr>
      </a:lvl3pPr>
      <a:lvl4pPr algn="ctr" defTabSz="684213" rtl="0" eaLnBrk="0" fontAlgn="base" hangingPunct="0">
        <a:spcBef>
          <a:spcPct val="0"/>
        </a:spcBef>
        <a:spcAft>
          <a:spcPct val="0"/>
        </a:spcAft>
        <a:defRPr sz="3300">
          <a:solidFill>
            <a:schemeClr val="tx1"/>
          </a:solidFill>
          <a:latin typeface="Calibri" panose="020F0502020204030204" pitchFamily="34" charset="0"/>
        </a:defRPr>
      </a:lvl4pPr>
      <a:lvl5pPr algn="ctr" defTabSz="684213" rtl="0" eaLnBrk="0" fontAlgn="base" hangingPunct="0">
        <a:spcBef>
          <a:spcPct val="0"/>
        </a:spcBef>
        <a:spcAft>
          <a:spcPct val="0"/>
        </a:spcAft>
        <a:defRPr sz="3300">
          <a:solidFill>
            <a:schemeClr val="tx1"/>
          </a:solidFill>
          <a:latin typeface="Calibri" panose="020F0502020204030204" pitchFamily="34" charset="0"/>
        </a:defRPr>
      </a:lvl5pPr>
      <a:lvl6pPr marL="342900" algn="ctr" defTabSz="684610" rtl="0" fontAlgn="base">
        <a:spcBef>
          <a:spcPct val="0"/>
        </a:spcBef>
        <a:spcAft>
          <a:spcPct val="0"/>
        </a:spcAft>
        <a:defRPr sz="3300">
          <a:solidFill>
            <a:schemeClr val="tx1"/>
          </a:solidFill>
          <a:latin typeface="Calibri" panose="020F0502020204030204" pitchFamily="34" charset="0"/>
        </a:defRPr>
      </a:lvl6pPr>
      <a:lvl7pPr marL="685800" algn="ctr" defTabSz="684610" rtl="0" fontAlgn="base">
        <a:spcBef>
          <a:spcPct val="0"/>
        </a:spcBef>
        <a:spcAft>
          <a:spcPct val="0"/>
        </a:spcAft>
        <a:defRPr sz="3300">
          <a:solidFill>
            <a:schemeClr val="tx1"/>
          </a:solidFill>
          <a:latin typeface="Calibri" panose="020F0502020204030204" pitchFamily="34" charset="0"/>
        </a:defRPr>
      </a:lvl7pPr>
      <a:lvl8pPr marL="1028700" algn="ctr" defTabSz="684610" rtl="0" fontAlgn="base">
        <a:spcBef>
          <a:spcPct val="0"/>
        </a:spcBef>
        <a:spcAft>
          <a:spcPct val="0"/>
        </a:spcAft>
        <a:defRPr sz="3300">
          <a:solidFill>
            <a:schemeClr val="tx1"/>
          </a:solidFill>
          <a:latin typeface="Calibri" panose="020F0502020204030204" pitchFamily="34" charset="0"/>
        </a:defRPr>
      </a:lvl8pPr>
      <a:lvl9pPr marL="1371600" algn="ctr" defTabSz="684610" rtl="0" fontAlgn="base">
        <a:spcBef>
          <a:spcPct val="0"/>
        </a:spcBef>
        <a:spcAft>
          <a:spcPct val="0"/>
        </a:spcAft>
        <a:defRPr sz="3300">
          <a:solidFill>
            <a:schemeClr val="tx1"/>
          </a:solidFill>
          <a:latin typeface="Calibri" panose="020F0502020204030204" pitchFamily="34" charset="0"/>
        </a:defRPr>
      </a:lvl9pPr>
    </p:titleStyle>
    <p:bodyStyle>
      <a:lvl1pPr marL="255588" indent="-255588" algn="l" defTabSz="6842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5625" indent="-212725" algn="l" defTabSz="684213"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5663" indent="-169863" algn="l" defTabSz="68421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198563" indent="-169863" algn="l" defTabSz="684213"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1463" indent="-169863" algn="l" defTabSz="684213"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1.xml"/><Relationship Id="rId1" Type="http://schemas.openxmlformats.org/officeDocument/2006/relationships/tags" Target="../tags/tag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1.xml"/><Relationship Id="rId1" Type="http://schemas.openxmlformats.org/officeDocument/2006/relationships/tags" Target="../tags/tag8.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6.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6.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wdp"/><Relationship Id="rId3" Type="http://schemas.openxmlformats.org/officeDocument/2006/relationships/image" Target="../media/image33.jpeg"/><Relationship Id="rId7" Type="http://schemas.microsoft.com/office/2007/relationships/hdphoto" Target="../media/hdphoto2.wdp"/><Relationship Id="rId12" Type="http://schemas.openxmlformats.org/officeDocument/2006/relationships/image" Target="../media/image38.png"/><Relationship Id="rId2" Type="http://schemas.openxmlformats.org/officeDocument/2006/relationships/slideLayout" Target="../slideLayouts/slideLayout46.xml"/><Relationship Id="rId1" Type="http://schemas.openxmlformats.org/officeDocument/2006/relationships/tags" Target="../tags/tag12.xml"/><Relationship Id="rId6" Type="http://schemas.openxmlformats.org/officeDocument/2006/relationships/image" Target="../media/image3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notesSlide" Target="../notesSlides/notesSlide3.xml"/><Relationship Id="rId7" Type="http://schemas.microsoft.com/office/2007/relationships/hdphoto" Target="../media/hdphoto1.wdp"/><Relationship Id="rId12" Type="http://schemas.openxmlformats.org/officeDocument/2006/relationships/image" Target="../media/image43.png"/><Relationship Id="rId2" Type="http://schemas.openxmlformats.org/officeDocument/2006/relationships/slideLayout" Target="../slideLayouts/slideLayout46.xml"/><Relationship Id="rId1" Type="http://schemas.openxmlformats.org/officeDocument/2006/relationships/tags" Target="../tags/tag13.xml"/><Relationship Id="rId6" Type="http://schemas.openxmlformats.org/officeDocument/2006/relationships/image" Target="../media/image40.png"/><Relationship Id="rId11" Type="http://schemas.microsoft.com/office/2007/relationships/hdphoto" Target="../media/hdphoto4.wdp"/><Relationship Id="rId5" Type="http://schemas.microsoft.com/office/2007/relationships/hdphoto" Target="../media/hdphoto6.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0.png"/><Relationship Id="rId3" Type="http://schemas.openxmlformats.org/officeDocument/2006/relationships/notesSlide" Target="../notesSlides/notesSlide4.xml"/><Relationship Id="rId7" Type="http://schemas.openxmlformats.org/officeDocument/2006/relationships/image" Target="../media/image47.png"/><Relationship Id="rId12" Type="http://schemas.microsoft.com/office/2007/relationships/hdphoto" Target="../media/hdphoto10.wdp"/><Relationship Id="rId2" Type="http://schemas.openxmlformats.org/officeDocument/2006/relationships/slideLayout" Target="../slideLayouts/slideLayout46.xml"/><Relationship Id="rId1" Type="http://schemas.openxmlformats.org/officeDocument/2006/relationships/tags" Target="../tags/tag14.xml"/><Relationship Id="rId6" Type="http://schemas.microsoft.com/office/2007/relationships/hdphoto" Target="../media/hdphoto7.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9.wdp"/><Relationship Id="rId4" Type="http://schemas.openxmlformats.org/officeDocument/2006/relationships/image" Target="../media/image45.jpe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0.png"/><Relationship Id="rId3" Type="http://schemas.openxmlformats.org/officeDocument/2006/relationships/notesSlide" Target="../notesSlides/notesSlide6.xml"/><Relationship Id="rId7" Type="http://schemas.openxmlformats.org/officeDocument/2006/relationships/image" Target="../media/image56.pn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slideLayout" Target="../slideLayouts/slideLayout46.xml"/><Relationship Id="rId16" Type="http://schemas.microsoft.com/office/2007/relationships/hdphoto" Target="../media/hdphoto14.wdp"/><Relationship Id="rId1" Type="http://schemas.openxmlformats.org/officeDocument/2006/relationships/tags" Target="../tags/tag16.xml"/><Relationship Id="rId6" Type="http://schemas.openxmlformats.org/officeDocument/2006/relationships/image" Target="../media/image55.png"/><Relationship Id="rId11" Type="http://schemas.openxmlformats.org/officeDocument/2006/relationships/image" Target="../media/image58.png"/><Relationship Id="rId5" Type="http://schemas.microsoft.com/office/2007/relationships/hdphoto" Target="../media/hdphoto11.wdp"/><Relationship Id="rId15" Type="http://schemas.openxmlformats.org/officeDocument/2006/relationships/image" Target="../media/image62.png"/><Relationship Id="rId10" Type="http://schemas.microsoft.com/office/2007/relationships/hdphoto" Target="../media/hdphoto13.wdp"/><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6.wdp"/><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6" Type="http://schemas.openxmlformats.org/officeDocument/2006/relationships/image" Target="../media/image71.png"/><Relationship Id="rId1" Type="http://schemas.openxmlformats.org/officeDocument/2006/relationships/slideLayout" Target="../slideLayouts/slideLayout46.xml"/><Relationship Id="rId6" Type="http://schemas.microsoft.com/office/2007/relationships/hdphoto" Target="../media/hdphoto13.wdp"/><Relationship Id="rId11" Type="http://schemas.openxmlformats.org/officeDocument/2006/relationships/image" Target="../media/image68.png"/><Relationship Id="rId5" Type="http://schemas.openxmlformats.org/officeDocument/2006/relationships/image" Target="../media/image65.png"/><Relationship Id="rId15" Type="http://schemas.microsoft.com/office/2007/relationships/hdphoto" Target="../media/hdphoto17.wdp"/><Relationship Id="rId10" Type="http://schemas.microsoft.com/office/2007/relationships/hdphoto" Target="../media/hdphoto11.wdp"/><Relationship Id="rId4" Type="http://schemas.microsoft.com/office/2007/relationships/hdphoto" Target="../media/hdphoto15.wdp"/><Relationship Id="rId9" Type="http://schemas.openxmlformats.org/officeDocument/2006/relationships/image" Target="../media/image67.png"/><Relationship Id="rId1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slideLayout" Target="../slideLayouts/slideLayout46.xml"/><Relationship Id="rId1" Type="http://schemas.openxmlformats.org/officeDocument/2006/relationships/tags" Target="../tags/tag17.xml"/><Relationship Id="rId6" Type="http://schemas.openxmlformats.org/officeDocument/2006/relationships/image" Target="../media/image72.png"/><Relationship Id="rId5" Type="http://schemas.openxmlformats.org/officeDocument/2006/relationships/audio" Target="../media/audio4.wav"/><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3" Type="http://schemas.openxmlformats.org/officeDocument/2006/relationships/slideLayout" Target="../slideLayouts/slideLayout13.xml"/><Relationship Id="rId7" Type="http://schemas.openxmlformats.org/officeDocument/2006/relationships/image" Target="../media/image67.png"/><Relationship Id="rId12" Type="http://schemas.microsoft.com/office/2007/relationships/hdphoto" Target="../media/hdphoto17.wdp"/><Relationship Id="rId2" Type="http://schemas.openxmlformats.org/officeDocument/2006/relationships/video" Target="NULL" TargetMode="External"/><Relationship Id="rId16" Type="http://schemas.openxmlformats.org/officeDocument/2006/relationships/image" Target="../media/image74.png"/><Relationship Id="rId1" Type="http://schemas.openxmlformats.org/officeDocument/2006/relationships/tags" Target="../tags/tag18.xml"/><Relationship Id="rId6" Type="http://schemas.openxmlformats.org/officeDocument/2006/relationships/image" Target="../media/image66.png"/><Relationship Id="rId5" Type="http://schemas.openxmlformats.org/officeDocument/2006/relationships/image" Target="../media/image65.png"/><Relationship Id="rId15" Type="http://schemas.microsoft.com/office/2007/relationships/media" Target="../media/media1.mp3"/><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slideLayout" Target="../slideLayouts/slideLayout46.xml"/><Relationship Id="rId1" Type="http://schemas.openxmlformats.org/officeDocument/2006/relationships/tags" Target="../tags/tag19.xml"/><Relationship Id="rId6" Type="http://schemas.openxmlformats.org/officeDocument/2006/relationships/image" Target="../media/image72.png"/><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8.png"/><Relationship Id="rId18" Type="http://schemas.microsoft.com/office/2007/relationships/hdphoto" Target="../media/hdphoto17.wdp"/><Relationship Id="rId3" Type="http://schemas.openxmlformats.org/officeDocument/2006/relationships/slideLayout" Target="../slideLayouts/slideLayout13.xml"/><Relationship Id="rId7" Type="http://schemas.openxmlformats.org/officeDocument/2006/relationships/image" Target="../media/image69.pn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video" Target="NULL" TargetMode="External"/><Relationship Id="rId16" Type="http://schemas.openxmlformats.org/officeDocument/2006/relationships/image" Target="../media/image78.png"/><Relationship Id="rId1" Type="http://schemas.openxmlformats.org/officeDocument/2006/relationships/tags" Target="../tags/tag20.xml"/><Relationship Id="rId6" Type="http://schemas.openxmlformats.org/officeDocument/2006/relationships/image" Target="../media/image65.png"/><Relationship Id="rId11" Type="http://schemas.openxmlformats.org/officeDocument/2006/relationships/image" Target="../media/image76.png"/><Relationship Id="rId5" Type="http://schemas.openxmlformats.org/officeDocument/2006/relationships/image" Target="../media/image64.png"/><Relationship Id="rId15" Type="http://schemas.openxmlformats.org/officeDocument/2006/relationships/image" Target="../media/image66.png"/><Relationship Id="rId10" Type="http://schemas.openxmlformats.org/officeDocument/2006/relationships/image" Target="../media/image74.png"/><Relationship Id="rId19" Type="http://schemas.openxmlformats.org/officeDocument/2006/relationships/image" Target="../media/image79.png"/><Relationship Id="rId4" Type="http://schemas.openxmlformats.org/officeDocument/2006/relationships/audio" Target="../media/audio5.wav"/><Relationship Id="rId9" Type="http://schemas.microsoft.com/office/2007/relationships/media" Target="../media/media1.mp3"/><Relationship Id="rId1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5.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xml"/><Relationship Id="rId7" Type="http://schemas.openxmlformats.org/officeDocument/2006/relationships/slide" Target="slide21.xml"/><Relationship Id="rId2" Type="http://schemas.openxmlformats.org/officeDocument/2006/relationships/slideLayout" Target="../slideLayouts/slideLayout35.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5.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1.xml"/><Relationship Id="rId1" Type="http://schemas.openxmlformats.org/officeDocument/2006/relationships/tags" Target="../tags/tag6.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65" name="TextBox 17"/>
          <p:cNvSpPr txBox="1">
            <a:spLocks noChangeArrowheads="1"/>
          </p:cNvSpPr>
          <p:nvPr/>
        </p:nvSpPr>
        <p:spPr bwMode="auto">
          <a:xfrm>
            <a:off x="838200" y="1600200"/>
            <a:ext cx="105156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fontAlgn="base">
              <a:spcBef>
                <a:spcPct val="0"/>
              </a:spcBef>
              <a:spcAft>
                <a:spcPct val="0"/>
              </a:spcAft>
              <a:buNone/>
              <a:defRPr/>
            </a:pPr>
            <a:r>
              <a:rPr lang="en-US" altLang="en-US" sz="9600" b="1" dirty="0" err="1" smtClean="0">
                <a:solidFill>
                  <a:srgbClr val="C00000"/>
                </a:solidFill>
                <a:latin typeface="Times New Roman" panose="02020603050405020304" pitchFamily="18" charset="0"/>
                <a:cs typeface="Times New Roman" panose="02020603050405020304" pitchFamily="18" charset="0"/>
              </a:rPr>
              <a:t>Môn</a:t>
            </a:r>
            <a:r>
              <a:rPr lang="en-US" altLang="en-US" sz="9600" b="1" dirty="0" smtClean="0">
                <a:solidFill>
                  <a:srgbClr val="C00000"/>
                </a:solidFill>
                <a:latin typeface="Times New Roman" panose="02020603050405020304" pitchFamily="18" charset="0"/>
                <a:cs typeface="Times New Roman" panose="02020603050405020304" pitchFamily="18" charset="0"/>
              </a:rPr>
              <a:t>: </a:t>
            </a:r>
            <a:r>
              <a:rPr lang="en-US" altLang="en-US" sz="9600" b="1" dirty="0" err="1" smtClean="0">
                <a:solidFill>
                  <a:srgbClr val="C00000"/>
                </a:solidFill>
                <a:latin typeface="Times New Roman" panose="02020603050405020304" pitchFamily="18" charset="0"/>
                <a:cs typeface="Times New Roman" panose="02020603050405020304" pitchFamily="18" charset="0"/>
              </a:rPr>
              <a:t>Toán</a:t>
            </a:r>
            <a:endParaRPr lang="en-US" altLang="en-US" sz="9600" b="1" dirty="0" smtClean="0">
              <a:solidFill>
                <a:srgbClr val="C00000"/>
              </a:solidFill>
              <a:latin typeface="Times New Roman" panose="02020603050405020304" pitchFamily="18" charset="0"/>
              <a:cs typeface="Times New Roman" panose="02020603050405020304" pitchFamily="18" charset="0"/>
            </a:endParaRPr>
          </a:p>
          <a:p>
            <a:pPr lvl="0" algn="ctr" fontAlgn="base">
              <a:spcBef>
                <a:spcPct val="0"/>
              </a:spcBef>
              <a:spcAft>
                <a:spcPct val="0"/>
              </a:spcAft>
              <a:buNone/>
              <a:defRPr/>
            </a:pPr>
            <a:r>
              <a:rPr lang="en-US" altLang="en-US" sz="9600" b="1" dirty="0" err="1" smtClean="0">
                <a:solidFill>
                  <a:srgbClr val="C00000"/>
                </a:solidFill>
                <a:latin typeface="Times New Roman" panose="02020603050405020304" pitchFamily="18" charset="0"/>
                <a:cs typeface="Times New Roman" panose="02020603050405020304" pitchFamily="18" charset="0"/>
              </a:rPr>
              <a:t>Bài:Tiền</a:t>
            </a:r>
            <a:r>
              <a:rPr lang="en-US" altLang="en-US" sz="9600" b="1" dirty="0" smtClean="0">
                <a:solidFill>
                  <a:srgbClr val="C00000"/>
                </a:solidFill>
                <a:latin typeface="Times New Roman" panose="02020603050405020304" pitchFamily="18" charset="0"/>
                <a:cs typeface="Times New Roman" panose="02020603050405020304" pitchFamily="18" charset="0"/>
              </a:rPr>
              <a:t> </a:t>
            </a:r>
            <a:r>
              <a:rPr lang="en-US" altLang="en-US" sz="9600" b="1" dirty="0" err="1">
                <a:solidFill>
                  <a:srgbClr val="C00000"/>
                </a:solidFill>
                <a:latin typeface="Times New Roman" panose="02020603050405020304" pitchFamily="18" charset="0"/>
                <a:cs typeface="Times New Roman" panose="02020603050405020304" pitchFamily="18" charset="0"/>
              </a:rPr>
              <a:t>Việt</a:t>
            </a:r>
            <a:r>
              <a:rPr lang="en-US" altLang="en-US" sz="9600" b="1" dirty="0">
                <a:solidFill>
                  <a:srgbClr val="C00000"/>
                </a:solidFill>
                <a:latin typeface="Times New Roman" panose="02020603050405020304" pitchFamily="18" charset="0"/>
                <a:cs typeface="Times New Roman" panose="02020603050405020304" pitchFamily="18" charset="0"/>
              </a:rPr>
              <a:t> Nam</a:t>
            </a:r>
          </a:p>
        </p:txBody>
      </p:sp>
      <p:sp>
        <p:nvSpPr>
          <p:cNvPr id="5" name="Rounded Rectangle 4"/>
          <p:cNvSpPr/>
          <p:nvPr/>
        </p:nvSpPr>
        <p:spPr>
          <a:xfrm>
            <a:off x="10210800" y="5684838"/>
            <a:ext cx="1676400" cy="914400"/>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rPr>
              <a:t>LỚP 3</a:t>
            </a:r>
          </a:p>
        </p:txBody>
      </p:sp>
      <p:sp>
        <p:nvSpPr>
          <p:cNvPr id="7" name="Rounded Rectangle 6"/>
          <p:cNvSpPr/>
          <p:nvPr/>
        </p:nvSpPr>
        <p:spPr>
          <a:xfrm>
            <a:off x="8382000" y="5684838"/>
            <a:ext cx="1676400" cy="914400"/>
          </a:xfrm>
          <a:prstGeom prst="roundRect">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smtClean="0">
                <a:ln>
                  <a:noFill/>
                </a:ln>
                <a:solidFill>
                  <a:srgbClr val="006600"/>
                </a:solidFill>
                <a:effectLst/>
                <a:uLnTx/>
                <a:uFillTx/>
                <a:latin typeface="Times New Roman" panose="02020603050405020304" pitchFamily="18" charset="0"/>
                <a:ea typeface="+mn-ea"/>
                <a:cs typeface="Times New Roman" panose="02020603050405020304" pitchFamily="18" charset="0"/>
              </a:rPr>
              <a:t>SGK/131</a:t>
            </a:r>
            <a:endParaRPr kumimoji="0" lang="en-US" sz="2800" b="0" i="0" u="none" strike="noStrike" kern="1200" cap="none" spc="0" normalizeH="0" baseline="0" noProof="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882348268"/>
      </p:ext>
    </p:extLst>
  </p:cSld>
  <p:clrMapOvr>
    <a:masterClrMapping/>
  </p:clrMapOvr>
  <p:transition spd="slow" advTm="20347">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4" cstate="print"/>
          <a:srcRect/>
          <a:stretch>
            <a:fillRect/>
          </a:stretch>
        </p:blipFill>
        <p:spPr bwMode="auto">
          <a:xfrm>
            <a:off x="1676401" y="528697"/>
            <a:ext cx="3857625" cy="3686175"/>
          </a:xfrm>
          <a:prstGeom prst="rect">
            <a:avLst/>
          </a:prstGeom>
          <a:noFill/>
          <a:ln w="9525">
            <a:noFill/>
            <a:miter lim="800000"/>
            <a:headEnd/>
            <a:tailEnd/>
          </a:ln>
        </p:spPr>
      </p:pic>
      <p:sp>
        <p:nvSpPr>
          <p:cNvPr id="19459" name="TextBox 2"/>
          <p:cNvSpPr txBox="1">
            <a:spLocks noChangeArrowheads="1"/>
          </p:cNvSpPr>
          <p:nvPr/>
        </p:nvSpPr>
        <p:spPr bwMode="auto">
          <a:xfrm>
            <a:off x="609600" y="4338697"/>
            <a:ext cx="11201400" cy="2062103"/>
          </a:xfrm>
          <a:prstGeom prst="rect">
            <a:avLst/>
          </a:prstGeom>
          <a:noFill/>
          <a:ln w="9525">
            <a:noFill/>
            <a:miter lim="800000"/>
            <a:headEnd/>
            <a:tailEnd/>
          </a:ln>
        </p:spPr>
        <p:txBody>
          <a:bodyPr wrap="square">
            <a:spAutoFit/>
          </a:bodyPr>
          <a:lstStyle/>
          <a:p>
            <a:pPr algn="just"/>
            <a:r>
              <a:rPr lang="en-US" sz="3200" b="1" smtClean="0">
                <a:solidFill>
                  <a:srgbClr val="C00000"/>
                </a:solidFill>
                <a:latin typeface="Times New Roman" panose="02020603050405020304" pitchFamily="18" charset="0"/>
              </a:rPr>
              <a:t>Mặt sau t</a:t>
            </a:r>
            <a:r>
              <a:rPr lang="vi-VN" sz="3200" b="1" smtClean="0">
                <a:solidFill>
                  <a:srgbClr val="C00000"/>
                </a:solidFill>
                <a:latin typeface="Times New Roman" panose="02020603050405020304" pitchFamily="18" charset="0"/>
              </a:rPr>
              <a:t>ờ </a:t>
            </a:r>
            <a:r>
              <a:rPr lang="vi-VN" sz="3200" b="1" dirty="0">
                <a:solidFill>
                  <a:srgbClr val="C00000"/>
                </a:solidFill>
                <a:latin typeface="Times New Roman" panose="02020603050405020304" pitchFamily="18" charset="0"/>
              </a:rPr>
              <a:t>5000 đồng là Nhà máy thủy điện Trị An, được xây dựng trên sông Đồng Nai. Nhà máy được hỗ trợ về tài chính và công nghệ của Liên Xô từ năm 1984, khánh thành và đưa vào sử dụng từ năm </a:t>
            </a:r>
            <a:r>
              <a:rPr lang="vi-VN" sz="3200" b="1">
                <a:solidFill>
                  <a:srgbClr val="C00000"/>
                </a:solidFill>
                <a:latin typeface="Times New Roman" panose="02020603050405020304" pitchFamily="18" charset="0"/>
              </a:rPr>
              <a:t>1991</a:t>
            </a:r>
            <a:r>
              <a:rPr lang="vi-VN" sz="3200" b="1" smtClean="0">
                <a:solidFill>
                  <a:srgbClr val="C00000"/>
                </a:solidFill>
                <a:latin typeface="Times New Roman" panose="02020603050405020304" pitchFamily="18" charset="0"/>
              </a:rPr>
              <a:t>.</a:t>
            </a:r>
            <a:endParaRPr lang="vi-VN" sz="3200" b="1" dirty="0">
              <a:solidFill>
                <a:srgbClr val="C00000"/>
              </a:solidFill>
              <a:latin typeface="Times New Roman" panose="02020603050405020304" pitchFamily="18" charset="0"/>
            </a:endParaRPr>
          </a:p>
        </p:txBody>
      </p:sp>
      <p:pic>
        <p:nvPicPr>
          <p:cNvPr id="19460" name="Picture 3"/>
          <p:cNvPicPr>
            <a:picLocks noChangeAspect="1"/>
          </p:cNvPicPr>
          <p:nvPr/>
        </p:nvPicPr>
        <p:blipFill>
          <a:blip r:embed="rId5" cstate="print"/>
          <a:srcRect/>
          <a:stretch>
            <a:fillRect/>
          </a:stretch>
        </p:blipFill>
        <p:spPr bwMode="auto">
          <a:xfrm>
            <a:off x="5638800" y="528697"/>
            <a:ext cx="5029200" cy="37258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3488766090"/>
      </p:ext>
    </p:extLst>
  </p:cSld>
  <p:clrMapOvr>
    <a:masterClrMapping/>
  </p:clrMapOvr>
  <p:transition advTm="2059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45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45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458"/>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p:cTn id="13" dur="500" fill="hold"/>
                                        <p:tgtEl>
                                          <p:spTgt spid="19460"/>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460"/>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460"/>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9459"/>
                                        </p:tgtEl>
                                        <p:attrNameLst>
                                          <p:attrName>style.visibility</p:attrName>
                                        </p:attrNameLst>
                                      </p:cBhvr>
                                      <p:to>
                                        <p:strVal val="visible"/>
                                      </p:to>
                                    </p:set>
                                    <p:animEffect transition="in" filter="wheel(4)">
                                      <p:cBhvr>
                                        <p:cTn id="21"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20482"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8800" y="685800"/>
            <a:ext cx="4038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0483" name="Picture 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9800" y="685800"/>
            <a:ext cx="45720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0484" name="TextBox 3"/>
          <p:cNvSpPr txBox="1">
            <a:spLocks noChangeArrowheads="1"/>
          </p:cNvSpPr>
          <p:nvPr/>
        </p:nvSpPr>
        <p:spPr bwMode="auto">
          <a:xfrm>
            <a:off x="685800" y="4452878"/>
            <a:ext cx="10820400" cy="2062103"/>
          </a:xfrm>
          <a:prstGeom prst="rect">
            <a:avLst/>
          </a:prstGeom>
          <a:noFill/>
          <a:ln w="9525">
            <a:noFill/>
            <a:miter lim="800000"/>
            <a:headEnd/>
            <a:tailEnd/>
          </a:ln>
        </p:spPr>
        <p:txBody>
          <a:bodyPr wrap="square">
            <a:spAutoFit/>
          </a:bodyPr>
          <a:lstStyle/>
          <a:p>
            <a:pPr algn="just"/>
            <a:r>
              <a:rPr lang="en-US" sz="3200" b="1" smtClean="0">
                <a:solidFill>
                  <a:srgbClr val="C00000"/>
                </a:solidFill>
                <a:latin typeface="Times New Roman" pitchFamily="18" charset="0"/>
                <a:cs typeface="Times New Roman" pitchFamily="18" charset="0"/>
              </a:rPr>
              <a:t>Mặt sau tờ </a:t>
            </a:r>
            <a:r>
              <a:rPr lang="en-US" sz="3200" b="1" dirty="0">
                <a:solidFill>
                  <a:srgbClr val="C00000"/>
                </a:solidFill>
                <a:latin typeface="Times New Roman" pitchFamily="18" charset="0"/>
                <a:cs typeface="Times New Roman" pitchFamily="18" charset="0"/>
              </a:rPr>
              <a:t>10.000 đồng là mỏ dầu Bạch Hổ thuộc bồn trũng Cửu Long. Mỏ nằm ở vị trí đông nam, cách bờ biển Vũng Tàu khoảng 145 km. Đây là mỏ cung cấp dầu mỏ chủ yếu cho Việt Nam hiện nay.</a:t>
            </a:r>
          </a:p>
        </p:txBody>
      </p:sp>
    </p:spTree>
    <p:custDataLst>
      <p:tags r:id="rId1"/>
    </p:custDataLst>
    <p:extLst>
      <p:ext uri="{BB962C8B-B14F-4D97-AF65-F5344CB8AC3E}">
        <p14:creationId xmlns:p14="http://schemas.microsoft.com/office/powerpoint/2010/main" xmlns="" val="1961909021"/>
      </p:ext>
    </p:extLst>
  </p:cSld>
  <p:clrMapOvr>
    <a:masterClrMapping/>
  </p:clrMapOvr>
  <p:transition advTm="17491">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53" presetClass="entr" presetSubtype="0" fill="hold" nodeType="withEffect">
                                  <p:stCondLst>
                                    <p:cond delay="0"/>
                                  </p:stCondLst>
                                  <p:childTnLst>
                                    <p:set>
                                      <p:cBhvr>
                                        <p:cTn id="11" dur="1" fill="hold">
                                          <p:stCondLst>
                                            <p:cond delay="0"/>
                                          </p:stCondLst>
                                        </p:cTn>
                                        <p:tgtEl>
                                          <p:spTgt spid="20483"/>
                                        </p:tgtEl>
                                        <p:attrNameLst>
                                          <p:attrName>style.visibility</p:attrName>
                                        </p:attrNameLst>
                                      </p:cBhvr>
                                      <p:to>
                                        <p:strVal val="visible"/>
                                      </p:to>
                                    </p:set>
                                    <p:anim calcmode="lin" valueType="num">
                                      <p:cBhvr>
                                        <p:cTn id="12" dur="500" fill="hold"/>
                                        <p:tgtEl>
                                          <p:spTgt spid="20483"/>
                                        </p:tgtEl>
                                        <p:attrNameLst>
                                          <p:attrName>ppt_w</p:attrName>
                                        </p:attrNameLst>
                                      </p:cBhvr>
                                      <p:tavLst>
                                        <p:tav tm="0">
                                          <p:val>
                                            <p:fltVal val="0"/>
                                          </p:val>
                                        </p:tav>
                                        <p:tav tm="100000">
                                          <p:val>
                                            <p:strVal val="#ppt_w"/>
                                          </p:val>
                                        </p:tav>
                                      </p:tavLst>
                                    </p:anim>
                                    <p:anim calcmode="lin" valueType="num">
                                      <p:cBhvr>
                                        <p:cTn id="13" dur="500" fill="hold"/>
                                        <p:tgtEl>
                                          <p:spTgt spid="20483"/>
                                        </p:tgtEl>
                                        <p:attrNameLst>
                                          <p:attrName>ppt_h</p:attrName>
                                        </p:attrNameLst>
                                      </p:cBhvr>
                                      <p:tavLst>
                                        <p:tav tm="0">
                                          <p:val>
                                            <p:fltVal val="0"/>
                                          </p:val>
                                        </p:tav>
                                        <p:tav tm="100000">
                                          <p:val>
                                            <p:strVal val="#ppt_h"/>
                                          </p:val>
                                        </p:tav>
                                      </p:tavLst>
                                    </p:anim>
                                    <p:animEffect transition="in" filter="fade">
                                      <p:cBhvr>
                                        <p:cTn id="14" dur="500"/>
                                        <p:tgtEl>
                                          <p:spTgt spid="2048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strips(downLeft)">
                                      <p:cBhvr>
                                        <p:cTn id="19"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
        <p:cNvGrpSpPr/>
        <p:nvPr/>
      </p:nvGrpSpPr>
      <p:grpSpPr>
        <a:xfrm>
          <a:off x="0" y="0"/>
          <a:ext cx="0" cy="0"/>
          <a:chOff x="0" y="0"/>
          <a:chExt cx="0" cy="0"/>
        </a:xfrm>
      </p:grpSpPr>
      <p:sp>
        <p:nvSpPr>
          <p:cNvPr id="21511" name="Text Box 12"/>
          <p:cNvSpPr txBox="1">
            <a:spLocks noChangeArrowheads="1"/>
          </p:cNvSpPr>
          <p:nvPr/>
        </p:nvSpPr>
        <p:spPr bwMode="auto">
          <a:xfrm>
            <a:off x="1143000" y="914400"/>
            <a:ext cx="9144000" cy="707886"/>
          </a:xfrm>
          <a:prstGeom prst="rect">
            <a:avLst/>
          </a:prstGeom>
          <a:noFill/>
          <a:ln w="9525">
            <a:noFill/>
            <a:miter lim="800000"/>
            <a:headEnd/>
            <a:tailEnd/>
          </a:ln>
          <a:effectLst/>
        </p:spPr>
        <p:txBody>
          <a:bodyPr>
            <a:spAutoFit/>
          </a:bodyPr>
          <a:lstStyle/>
          <a:p>
            <a:pPr algn="ctr">
              <a:spcBef>
                <a:spcPct val="50000"/>
              </a:spcBef>
            </a:pPr>
            <a:r>
              <a:rPr lang="en-US" sz="4000" b="1" u="sng" dirty="0">
                <a:solidFill>
                  <a:srgbClr val="FF0000"/>
                </a:solidFill>
                <a:latin typeface="Times New Roman" pitchFamily="18" charset="0"/>
                <a:cs typeface="Times New Roman" pitchFamily="18" charset="0"/>
              </a:rPr>
              <a:t>Kết luận:</a:t>
            </a:r>
          </a:p>
        </p:txBody>
      </p:sp>
      <p:sp>
        <p:nvSpPr>
          <p:cNvPr id="21512" name="Text Box 13"/>
          <p:cNvSpPr txBox="1">
            <a:spLocks noChangeArrowheads="1"/>
          </p:cNvSpPr>
          <p:nvPr/>
        </p:nvSpPr>
        <p:spPr bwMode="auto">
          <a:xfrm>
            <a:off x="2057400" y="2209800"/>
            <a:ext cx="7848600" cy="3416320"/>
          </a:xfrm>
          <a:prstGeom prst="rect">
            <a:avLst/>
          </a:prstGeom>
          <a:noFill/>
          <a:ln w="9525">
            <a:noFill/>
            <a:miter lim="800000"/>
            <a:headEnd/>
            <a:tailEnd/>
          </a:ln>
          <a:effectLst/>
        </p:spPr>
        <p:txBody>
          <a:bodyPr wrap="square">
            <a:spAutoFit/>
          </a:bodyPr>
          <a:lstStyle/>
          <a:p>
            <a:pPr algn="just">
              <a:spcBef>
                <a:spcPct val="20000"/>
              </a:spcBef>
            </a:pPr>
            <a:r>
              <a:rPr lang="en-US" sz="3600" b="1" i="1" dirty="0">
                <a:solidFill>
                  <a:srgbClr val="C00000"/>
                </a:solidFill>
                <a:latin typeface="Times New Roman" pitchFamily="18" charset="0"/>
                <a:cs typeface="Times New Roman" pitchFamily="18" charset="0"/>
              </a:rPr>
              <a:t>*</a:t>
            </a:r>
            <a:r>
              <a:rPr lang="en-US" sz="3600" b="1" i="1">
                <a:solidFill>
                  <a:srgbClr val="C00000"/>
                </a:solidFill>
                <a:latin typeface="Times New Roman" pitchFamily="18" charset="0"/>
                <a:cs typeface="Times New Roman" pitchFamily="18" charset="0"/>
              </a:rPr>
              <a:t>Giống </a:t>
            </a:r>
            <a:r>
              <a:rPr lang="en-US" sz="3600" b="1" i="1" smtClean="0">
                <a:solidFill>
                  <a:srgbClr val="C00000"/>
                </a:solidFill>
                <a:latin typeface="Times New Roman" pitchFamily="18" charset="0"/>
                <a:cs typeface="Times New Roman" pitchFamily="18" charset="0"/>
              </a:rPr>
              <a:t>nhau: </a:t>
            </a:r>
            <a:r>
              <a:rPr lang="en-US" sz="3600" b="1" i="1" dirty="0">
                <a:solidFill>
                  <a:srgbClr val="006600"/>
                </a:solidFill>
                <a:latin typeface="Times New Roman" pitchFamily="18" charset="0"/>
                <a:cs typeface="Times New Roman" pitchFamily="18" charset="0"/>
              </a:rPr>
              <a:t>Mặt trước đều có ảnh Bác Hồ, có dòng chữ cộng hòa xã hội chủ nghĩa Việt Nam , có hình quốc huy nước Việt Nam , có số mệnh giá của tờ bạc , có số sêri. Mặt sau có dòng chữ Ngân hàng nhà nước Việt Nam .</a:t>
            </a:r>
            <a:endParaRPr lang="en-US" sz="3600" dirty="0">
              <a:solidFill>
                <a:srgbClr val="0066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xmlns="" val="2269342198"/>
      </p:ext>
    </p:extLst>
  </p:cSld>
  <p:clrMapOvr>
    <a:masterClrMapping/>
  </p:clrMapOvr>
  <p:transition advTm="23576">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randombar(vertical)">
                                      <p:cBhvr>
                                        <p:cTn id="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
        <p:cNvGrpSpPr/>
        <p:nvPr/>
      </p:nvGrpSpPr>
      <p:grpSpPr>
        <a:xfrm>
          <a:off x="0" y="0"/>
          <a:ext cx="0" cy="0"/>
          <a:chOff x="0" y="0"/>
          <a:chExt cx="0" cy="0"/>
        </a:xfrm>
      </p:grpSpPr>
      <p:sp>
        <p:nvSpPr>
          <p:cNvPr id="21511" name="Text Box 12"/>
          <p:cNvSpPr txBox="1">
            <a:spLocks noChangeArrowheads="1"/>
          </p:cNvSpPr>
          <p:nvPr/>
        </p:nvSpPr>
        <p:spPr bwMode="auto">
          <a:xfrm>
            <a:off x="1162050" y="762000"/>
            <a:ext cx="9144000" cy="707886"/>
          </a:xfrm>
          <a:prstGeom prst="rect">
            <a:avLst/>
          </a:prstGeom>
          <a:noFill/>
          <a:ln w="9525">
            <a:noFill/>
            <a:miter lim="800000"/>
            <a:headEnd/>
            <a:tailEnd/>
          </a:ln>
          <a:effectLst/>
        </p:spPr>
        <p:txBody>
          <a:bodyPr>
            <a:spAutoFit/>
          </a:bodyPr>
          <a:lstStyle/>
          <a:p>
            <a:pPr algn="ctr">
              <a:spcBef>
                <a:spcPct val="50000"/>
              </a:spcBef>
            </a:pPr>
            <a:r>
              <a:rPr lang="en-US" sz="4000" b="1" u="sng" dirty="0">
                <a:solidFill>
                  <a:srgbClr val="FF0000"/>
                </a:solidFill>
                <a:latin typeface="Times New Roman" pitchFamily="18" charset="0"/>
                <a:cs typeface="Times New Roman" pitchFamily="18" charset="0"/>
              </a:rPr>
              <a:t>Kết luận:</a:t>
            </a:r>
          </a:p>
        </p:txBody>
      </p:sp>
      <p:sp>
        <p:nvSpPr>
          <p:cNvPr id="4" name="Rectangle 5"/>
          <p:cNvSpPr>
            <a:spLocks noChangeArrowheads="1"/>
          </p:cNvSpPr>
          <p:nvPr/>
        </p:nvSpPr>
        <p:spPr bwMode="auto">
          <a:xfrm>
            <a:off x="1847850" y="1828800"/>
            <a:ext cx="8458200" cy="4327338"/>
          </a:xfrm>
          <a:prstGeom prst="rect">
            <a:avLst/>
          </a:prstGeom>
          <a:noFill/>
          <a:ln w="9525">
            <a:noFill/>
            <a:miter lim="800000"/>
            <a:headEnd/>
            <a:tailEnd/>
          </a:ln>
        </p:spPr>
        <p:txBody>
          <a:bodyPr>
            <a:spAutoFit/>
          </a:bodyPr>
          <a:lstStyle/>
          <a:p>
            <a:pPr algn="just">
              <a:spcBef>
                <a:spcPct val="20000"/>
              </a:spcBef>
            </a:pPr>
            <a:r>
              <a:rPr lang="en-US" sz="3200" b="1" i="1" dirty="0">
                <a:solidFill>
                  <a:srgbClr val="990000"/>
                </a:solidFill>
                <a:latin typeface="Times New Roman" pitchFamily="18" charset="0"/>
              </a:rPr>
              <a:t>*Khác nhau</a:t>
            </a:r>
            <a:r>
              <a:rPr lang="en-US" sz="3200" b="1" i="1" dirty="0">
                <a:solidFill>
                  <a:srgbClr val="C00000"/>
                </a:solidFill>
                <a:latin typeface="Times New Roman" pitchFamily="18" charset="0"/>
              </a:rPr>
              <a:t>:</a:t>
            </a:r>
          </a:p>
          <a:p>
            <a:pPr algn="just">
              <a:spcBef>
                <a:spcPct val="20000"/>
              </a:spcBef>
            </a:pPr>
            <a:r>
              <a:rPr lang="en-US" sz="3200" b="1" i="1" dirty="0">
                <a:solidFill>
                  <a:srgbClr val="006600"/>
                </a:solidFill>
                <a:latin typeface="Times New Roman" pitchFamily="18" charset="0"/>
              </a:rPr>
              <a:t>   - Tờ hai nghìn đồng làm bằng giấy, mặt sau có hình nhà máy dệt sợi, màu xám tr</a:t>
            </a:r>
            <a:r>
              <a:rPr lang="vi-VN" sz="3200" b="1" i="1" dirty="0">
                <a:solidFill>
                  <a:srgbClr val="006600"/>
                </a:solidFill>
                <a:latin typeface="Times New Roman" pitchFamily="18" charset="0"/>
              </a:rPr>
              <a:t>ắng</a:t>
            </a:r>
            <a:r>
              <a:rPr lang="en-US" sz="3200" b="1" i="1" dirty="0">
                <a:solidFill>
                  <a:srgbClr val="006600"/>
                </a:solidFill>
                <a:latin typeface="Times New Roman" pitchFamily="18" charset="0"/>
              </a:rPr>
              <a:t>.</a:t>
            </a:r>
          </a:p>
          <a:p>
            <a:pPr algn="just">
              <a:spcBef>
                <a:spcPct val="20000"/>
              </a:spcBef>
            </a:pPr>
            <a:r>
              <a:rPr lang="en-US" sz="3200" b="1" i="1" dirty="0">
                <a:solidFill>
                  <a:srgbClr val="006600"/>
                </a:solidFill>
                <a:latin typeface="Times New Roman" pitchFamily="18" charset="0"/>
              </a:rPr>
              <a:t>   - Tờ năm nghìn đồng làm bằng giấy, mặt sau có hình nhà máy thủy điện, màu </a:t>
            </a:r>
            <a:r>
              <a:rPr lang="en-US" sz="3200" b="1" i="1">
                <a:solidFill>
                  <a:srgbClr val="006600"/>
                </a:solidFill>
                <a:latin typeface="Times New Roman" pitchFamily="18" charset="0"/>
              </a:rPr>
              <a:t>xanh Cửu Long  </a:t>
            </a:r>
          </a:p>
          <a:p>
            <a:pPr algn="just">
              <a:spcBef>
                <a:spcPct val="20000"/>
              </a:spcBef>
            </a:pPr>
            <a:r>
              <a:rPr lang="en-US" sz="3200" b="1" i="1">
                <a:solidFill>
                  <a:srgbClr val="006600"/>
                </a:solidFill>
                <a:latin typeface="Times New Roman" pitchFamily="18" charset="0"/>
              </a:rPr>
              <a:t> </a:t>
            </a:r>
            <a:r>
              <a:rPr lang="en-US" sz="3200" b="1" i="1" dirty="0">
                <a:solidFill>
                  <a:srgbClr val="006600"/>
                </a:solidFill>
                <a:latin typeface="Times New Roman" pitchFamily="18" charset="0"/>
              </a:rPr>
              <a:t>- Tờ mười nghìn đồng làm bằng polyme, mặt sau có hình giàn khoan khai thác dầu khí, màu vàng nâu . </a:t>
            </a:r>
          </a:p>
        </p:txBody>
      </p:sp>
    </p:spTree>
    <p:custDataLst>
      <p:tags r:id="rId1"/>
    </p:custDataLst>
    <p:extLst>
      <p:ext uri="{BB962C8B-B14F-4D97-AF65-F5344CB8AC3E}">
        <p14:creationId xmlns:p14="http://schemas.microsoft.com/office/powerpoint/2010/main" xmlns="" val="3531537234"/>
      </p:ext>
    </p:extLst>
  </p:cSld>
  <p:clrMapOvr>
    <a:masterClrMapping/>
  </p:clrMapOvr>
  <p:transition advTm="23242">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b="7113"/>
          <a:stretch/>
        </p:blipFill>
        <p:spPr>
          <a:xfrm>
            <a:off x="381000" y="304800"/>
            <a:ext cx="5732787" cy="5562600"/>
          </a:xfrm>
          <a:prstGeom prst="rect">
            <a:avLst/>
          </a:prstGeom>
        </p:spPr>
      </p:pic>
      <p:sp>
        <p:nvSpPr>
          <p:cNvPr id="9" name="TextBox 8"/>
          <p:cNvSpPr txBox="1">
            <a:spLocks noChangeArrowheads="1"/>
          </p:cNvSpPr>
          <p:nvPr/>
        </p:nvSpPr>
        <p:spPr bwMode="auto">
          <a:xfrm>
            <a:off x="7772400" y="3581400"/>
            <a:ext cx="403860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b="1">
                <a:solidFill>
                  <a:prstClr val="black"/>
                </a:solidFill>
                <a:latin typeface="Times New Roman" pitchFamily="18" charset="0"/>
                <a:cs typeface="Times New Roman" pitchFamily="18" charset="0"/>
              </a:rPr>
              <a:t>Chùa </a:t>
            </a:r>
            <a:r>
              <a:rPr lang="en-US" sz="3600" b="1" smtClean="0">
                <a:solidFill>
                  <a:prstClr val="black"/>
                </a:solidFill>
                <a:latin typeface="Times New Roman" pitchFamily="18" charset="0"/>
                <a:cs typeface="Times New Roman" pitchFamily="18" charset="0"/>
              </a:rPr>
              <a:t>Cầu– </a:t>
            </a:r>
            <a:r>
              <a:rPr lang="en-US" sz="3600" b="1" dirty="0">
                <a:solidFill>
                  <a:prstClr val="black"/>
                </a:solidFill>
                <a:latin typeface="Times New Roman" pitchFamily="18" charset="0"/>
                <a:cs typeface="Times New Roman" pitchFamily="18" charset="0"/>
              </a:rPr>
              <a:t>Hội An</a:t>
            </a:r>
          </a:p>
        </p:txBody>
      </p:sp>
      <p:cxnSp>
        <p:nvCxnSpPr>
          <p:cNvPr id="6" name="Straight Arrow Connector 5"/>
          <p:cNvCxnSpPr>
            <a:stCxn id="9" idx="1"/>
          </p:cNvCxnSpPr>
          <p:nvPr/>
        </p:nvCxnSpPr>
        <p:spPr>
          <a:xfrm flipH="1">
            <a:off x="4724400" y="3904566"/>
            <a:ext cx="3048000" cy="2864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stretch>
            <a:fillRect/>
          </a:stretch>
        </p:blipFill>
        <p:spPr>
          <a:xfrm>
            <a:off x="381000" y="304800"/>
            <a:ext cx="5682629" cy="5562600"/>
          </a:xfrm>
          <a:prstGeom prst="rect">
            <a:avLst/>
          </a:prstGeom>
        </p:spPr>
      </p:pic>
      <p:sp>
        <p:nvSpPr>
          <p:cNvPr id="18" name="TextBox 17"/>
          <p:cNvSpPr txBox="1">
            <a:spLocks noChangeArrowheads="1"/>
          </p:cNvSpPr>
          <p:nvPr/>
        </p:nvSpPr>
        <p:spPr bwMode="auto">
          <a:xfrm>
            <a:off x="7315200" y="3544669"/>
            <a:ext cx="449580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600" b="1">
                <a:solidFill>
                  <a:prstClr val="black"/>
                </a:solidFill>
                <a:latin typeface="Times New Roman" pitchFamily="18" charset="0"/>
                <a:cs typeface="Times New Roman" pitchFamily="18" charset="0"/>
              </a:rPr>
              <a:t>Nghênh Lương Đình – Phu Văn Lâu – Huế</a:t>
            </a:r>
            <a:endParaRPr lang="en-US" sz="3600" b="1" dirty="0">
              <a:solidFill>
                <a:prstClr val="black"/>
              </a:solidFill>
              <a:latin typeface="Times New Roman" pitchFamily="18" charset="0"/>
              <a:cs typeface="Times New Roman" pitchFamily="18" charset="0"/>
            </a:endParaRPr>
          </a:p>
        </p:txBody>
      </p:sp>
      <p:cxnSp>
        <p:nvCxnSpPr>
          <p:cNvPr id="19" name="Straight Arrow Connector 18"/>
          <p:cNvCxnSpPr>
            <a:stCxn id="18" idx="1"/>
          </p:cNvCxnSpPr>
          <p:nvPr/>
        </p:nvCxnSpPr>
        <p:spPr>
          <a:xfrm flipH="1" flipV="1">
            <a:off x="4267200" y="4154270"/>
            <a:ext cx="3048000" cy="267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srcRect t="39108"/>
          <a:stretch/>
        </p:blipFill>
        <p:spPr bwMode="auto">
          <a:xfrm>
            <a:off x="6400800" y="152400"/>
            <a:ext cx="5410199" cy="3168651"/>
          </a:xfrm>
          <a:prstGeom prst="rect">
            <a:avLst/>
          </a:prstGeom>
          <a:noFill/>
          <a:ln w="9525">
            <a:noFill/>
            <a:miter lim="800000"/>
            <a:headEnd/>
            <a:tailEnd/>
          </a:ln>
        </p:spPr>
      </p:pic>
      <p:pic>
        <p:nvPicPr>
          <p:cNvPr id="14" name="Picture 13"/>
          <p:cNvPicPr>
            <a:picLocks noChangeAspect="1"/>
          </p:cNvPicPr>
          <p:nvPr/>
        </p:nvPicPr>
        <p:blipFill rotWithShape="1">
          <a:blip r:embed="rId6" cstate="print"/>
          <a:srcRect t="41736"/>
          <a:stretch/>
        </p:blipFill>
        <p:spPr>
          <a:xfrm>
            <a:off x="6400799" y="339534"/>
            <a:ext cx="5410199" cy="3008339"/>
          </a:xfrm>
          <a:prstGeom prst="rect">
            <a:avLst/>
          </a:prstGeom>
        </p:spPr>
      </p:pic>
      <p:pic>
        <p:nvPicPr>
          <p:cNvPr id="15" name="Picture 14"/>
          <p:cNvPicPr>
            <a:picLocks noChangeAspect="1"/>
          </p:cNvPicPr>
          <p:nvPr/>
        </p:nvPicPr>
        <p:blipFill>
          <a:blip r:embed="rId7" cstate="print"/>
          <a:stretch>
            <a:fillRect/>
          </a:stretch>
        </p:blipFill>
        <p:spPr>
          <a:xfrm>
            <a:off x="380999" y="285749"/>
            <a:ext cx="5682630" cy="5581651"/>
          </a:xfrm>
          <a:prstGeom prst="rect">
            <a:avLst/>
          </a:prstGeom>
        </p:spPr>
      </p:pic>
      <p:sp>
        <p:nvSpPr>
          <p:cNvPr id="24" name="TextBox 23"/>
          <p:cNvSpPr txBox="1">
            <a:spLocks noChangeArrowheads="1"/>
          </p:cNvSpPr>
          <p:nvPr/>
        </p:nvSpPr>
        <p:spPr bwMode="auto">
          <a:xfrm>
            <a:off x="7315200" y="3581400"/>
            <a:ext cx="4495800" cy="16547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600" b="1">
                <a:solidFill>
                  <a:prstClr val="black"/>
                </a:solidFill>
                <a:latin typeface="Times New Roman" pitchFamily="18" charset="0"/>
                <a:cs typeface="Times New Roman" pitchFamily="18" charset="0"/>
              </a:rPr>
              <a:t>Văn miếu Quốc Tử Giám – Hà Nội</a:t>
            </a:r>
            <a:endParaRPr lang="en-US" sz="3600" b="1" dirty="0">
              <a:solidFill>
                <a:prstClr val="black"/>
              </a:solidFill>
              <a:latin typeface="Times New Roman" pitchFamily="18" charset="0"/>
              <a:cs typeface="Times New Roman" pitchFamily="18" charset="0"/>
            </a:endParaRPr>
          </a:p>
        </p:txBody>
      </p:sp>
      <p:cxnSp>
        <p:nvCxnSpPr>
          <p:cNvPr id="25" name="Straight Arrow Connector 24"/>
          <p:cNvCxnSpPr>
            <a:stCxn id="24" idx="1"/>
          </p:cNvCxnSpPr>
          <p:nvPr/>
        </p:nvCxnSpPr>
        <p:spPr>
          <a:xfrm flipH="1" flipV="1">
            <a:off x="4267200" y="4191001"/>
            <a:ext cx="3048000" cy="2177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8" cstate="print"/>
          <a:srcRect t="43318"/>
          <a:stretch/>
        </p:blipFill>
        <p:spPr bwMode="auto">
          <a:xfrm>
            <a:off x="6400799" y="345963"/>
            <a:ext cx="5410199" cy="2975088"/>
          </a:xfrm>
          <a:prstGeom prst="rect">
            <a:avLst/>
          </a:prstGeom>
          <a:noFill/>
          <a:ln w="9525">
            <a:noFill/>
            <a:miter lim="800000"/>
            <a:headEnd/>
            <a:tailEnd/>
          </a:ln>
        </p:spPr>
      </p:pic>
      <p:pic>
        <p:nvPicPr>
          <p:cNvPr id="16" name="Picture 15"/>
          <p:cNvPicPr>
            <a:picLocks noChangeAspect="1"/>
          </p:cNvPicPr>
          <p:nvPr/>
        </p:nvPicPr>
        <p:blipFill>
          <a:blip r:embed="rId9" cstate="print"/>
          <a:stretch>
            <a:fillRect/>
          </a:stretch>
        </p:blipFill>
        <p:spPr>
          <a:xfrm>
            <a:off x="228600" y="152400"/>
            <a:ext cx="5885187" cy="5943600"/>
          </a:xfrm>
          <a:prstGeom prst="rect">
            <a:avLst/>
          </a:prstGeom>
        </p:spPr>
      </p:pic>
      <p:sp>
        <p:nvSpPr>
          <p:cNvPr id="28" name="TextBox 27"/>
          <p:cNvSpPr txBox="1">
            <a:spLocks noChangeArrowheads="1"/>
          </p:cNvSpPr>
          <p:nvPr/>
        </p:nvSpPr>
        <p:spPr bwMode="auto">
          <a:xfrm>
            <a:off x="7315200" y="3581400"/>
            <a:ext cx="449580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prstClr val="black"/>
                </a:solidFill>
                <a:latin typeface="Times New Roman" pitchFamily="18" charset="0"/>
                <a:cs typeface="Times New Roman" pitchFamily="18" charset="0"/>
              </a:rPr>
              <a:t>H</a:t>
            </a:r>
            <a:r>
              <a:rPr lang="vi-VN" sz="3600" b="1">
                <a:solidFill>
                  <a:prstClr val="black"/>
                </a:solidFill>
                <a:latin typeface="Times New Roman" pitchFamily="18" charset="0"/>
                <a:cs typeface="Times New Roman" pitchFamily="18" charset="0"/>
              </a:rPr>
              <a:t>òn Đỉnh Hương thuộc Vịnh Hạ Long (Quảng Ninh). </a:t>
            </a:r>
            <a:endParaRPr lang="en-US" sz="3600" b="1" dirty="0">
              <a:solidFill>
                <a:prstClr val="black"/>
              </a:solidFill>
              <a:latin typeface="Times New Roman" pitchFamily="18" charset="0"/>
              <a:cs typeface="Times New Roman" pitchFamily="18" charset="0"/>
            </a:endParaRPr>
          </a:p>
        </p:txBody>
      </p:sp>
      <p:cxnSp>
        <p:nvCxnSpPr>
          <p:cNvPr id="29" name="Straight Arrow Connector 28"/>
          <p:cNvCxnSpPr>
            <a:stCxn id="28" idx="1"/>
          </p:cNvCxnSpPr>
          <p:nvPr/>
        </p:nvCxnSpPr>
        <p:spPr>
          <a:xfrm flipH="1" flipV="1">
            <a:off x="4267200" y="4191002"/>
            <a:ext cx="3048000" cy="2675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5"/>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419848" y="363288"/>
            <a:ext cx="5391150" cy="2944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61948" y="285749"/>
            <a:ext cx="5741651" cy="5581651"/>
          </a:xfrm>
          <a:prstGeom prst="rect">
            <a:avLst/>
          </a:prstGeom>
        </p:spPr>
      </p:pic>
      <p:sp>
        <p:nvSpPr>
          <p:cNvPr id="32" name="TextBox 31"/>
          <p:cNvSpPr txBox="1">
            <a:spLocks noChangeArrowheads="1"/>
          </p:cNvSpPr>
          <p:nvPr/>
        </p:nvSpPr>
        <p:spPr bwMode="auto">
          <a:xfrm>
            <a:off x="7239000" y="3581400"/>
            <a:ext cx="4571998"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prstClr val="black"/>
                </a:solidFill>
                <a:latin typeface="Times New Roman" pitchFamily="18" charset="0"/>
                <a:cs typeface="Times New Roman" pitchFamily="18" charset="0"/>
              </a:rPr>
              <a:t>N</a:t>
            </a:r>
            <a:r>
              <a:rPr lang="vi-VN" sz="3600" b="1">
                <a:solidFill>
                  <a:prstClr val="black"/>
                </a:solidFill>
                <a:latin typeface="Times New Roman" pitchFamily="18" charset="0"/>
                <a:cs typeface="Times New Roman" pitchFamily="18" charset="0"/>
              </a:rPr>
              <a:t>gôi nhà tranh 5 gian tại Làng Sen, Nam Đàn, Nghệ An.</a:t>
            </a:r>
            <a:endParaRPr lang="en-US" sz="3600" b="1" dirty="0">
              <a:solidFill>
                <a:prstClr val="black"/>
              </a:solidFill>
              <a:latin typeface="Times New Roman" pitchFamily="18" charset="0"/>
              <a:cs typeface="Times New Roman" pitchFamily="18" charset="0"/>
            </a:endParaRPr>
          </a:p>
        </p:txBody>
      </p:sp>
      <p:cxnSp>
        <p:nvCxnSpPr>
          <p:cNvPr id="33" name="Straight Arrow Connector 32"/>
          <p:cNvCxnSpPr>
            <a:stCxn id="32" idx="1"/>
          </p:cNvCxnSpPr>
          <p:nvPr/>
        </p:nvCxnSpPr>
        <p:spPr>
          <a:xfrm flipH="1" flipV="1">
            <a:off x="4191000" y="4191003"/>
            <a:ext cx="3048000" cy="2675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419846" y="363288"/>
            <a:ext cx="5391152" cy="2984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634530945"/>
      </p:ext>
    </p:extLst>
  </p:cSld>
  <p:clrMapOvr>
    <a:masterClrMapping/>
  </p:clrMapOvr>
  <mc:AlternateContent xmlns:mc="http://schemas.openxmlformats.org/markup-compatibility/2006">
    <mc:Choice xmlns:p14="http://schemas.microsoft.com/office/powerpoint/2010/main" xmlns="" Requires="p14">
      <p:transition p14:dur="10" advTm="76920"/>
    </mc:Choice>
    <mc:Fallback>
      <p:transition advTm="769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6" presetClass="entr" presetSubtype="3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par>
                                <p:cTn id="45" presetID="22" presetClass="entr" presetSubtype="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par>
                          <p:cTn id="58" fill="hold">
                            <p:stCondLst>
                              <p:cond delay="0"/>
                            </p:stCondLst>
                            <p:childTnLst>
                              <p:par>
                                <p:cTn id="59" presetID="6"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20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right)">
                                      <p:cBhvr>
                                        <p:cTn id="66" dur="500"/>
                                        <p:tgtEl>
                                          <p:spTgt spid="24"/>
                                        </p:tgtEl>
                                      </p:cBhvr>
                                    </p:animEffect>
                                  </p:childTnLst>
                                </p:cTn>
                              </p:par>
                            </p:childTnLst>
                          </p:cTn>
                        </p:par>
                        <p:par>
                          <p:cTn id="67" fill="hold">
                            <p:stCondLst>
                              <p:cond delay="500"/>
                            </p:stCondLst>
                            <p:childTnLst>
                              <p:par>
                                <p:cTn id="68" presetID="22" presetClass="entr" presetSubtype="2"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right)">
                                      <p:cBhvr>
                                        <p:cTn id="70" dur="500"/>
                                        <p:tgtEl>
                                          <p:spTgt spid="25"/>
                                        </p:tgtEl>
                                      </p:cBhvr>
                                    </p:animEffect>
                                  </p:childTnLst>
                                </p:cTn>
                              </p:par>
                              <p:par>
                                <p:cTn id="71" presetID="22" presetClass="entr" presetSubtype="1"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5"/>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5"/>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6"/>
                                        </p:tgtEl>
                                        <p:attrNameLst>
                                          <p:attrName>style.visibility</p:attrName>
                                        </p:attrNameLst>
                                      </p:cBhvr>
                                      <p:to>
                                        <p:strVal val="hidden"/>
                                      </p:to>
                                    </p:set>
                                  </p:childTnLst>
                                </p:cTn>
                              </p:par>
                            </p:childTnLst>
                          </p:cTn>
                        </p:par>
                        <p:par>
                          <p:cTn id="84" fill="hold">
                            <p:stCondLst>
                              <p:cond delay="0"/>
                            </p:stCondLst>
                            <p:childTnLst>
                              <p:par>
                                <p:cTn id="85" presetID="8" presetClass="entr" presetSubtype="32" fill="hold"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diamond(out)">
                                      <p:cBhvr>
                                        <p:cTn id="87" dur="20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right)">
                                      <p:cBhvr>
                                        <p:cTn id="92" dur="500"/>
                                        <p:tgtEl>
                                          <p:spTgt spid="28"/>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right)">
                                      <p:cBhvr>
                                        <p:cTn id="96" dur="500"/>
                                        <p:tgtEl>
                                          <p:spTgt spid="29"/>
                                        </p:tgtEl>
                                      </p:cBhvr>
                                    </p:animEffect>
                                  </p:childTnLst>
                                </p:cTn>
                              </p:par>
                              <p:par>
                                <p:cTn id="97" presetID="22" presetClass="entr" presetSubtype="1"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2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childTnLst>
                          </p:cTn>
                        </p:par>
                        <p:par>
                          <p:cTn id="110" fill="hold">
                            <p:stCondLst>
                              <p:cond delay="0"/>
                            </p:stCondLst>
                            <p:childTnLst>
                              <p:par>
                                <p:cTn id="111" presetID="6" presetClass="entr" presetSubtype="16"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circle(in)">
                                      <p:cBhvr>
                                        <p:cTn id="113" dur="20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grpId="0"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right)">
                                      <p:cBhvr>
                                        <p:cTn id="118" dur="500"/>
                                        <p:tgtEl>
                                          <p:spTgt spid="32"/>
                                        </p:tgtEl>
                                      </p:cBhvr>
                                    </p:animEffect>
                                  </p:childTnLst>
                                </p:cTn>
                              </p:par>
                            </p:childTnLst>
                          </p:cTn>
                        </p:par>
                        <p:par>
                          <p:cTn id="119" fill="hold">
                            <p:stCondLst>
                              <p:cond delay="500"/>
                            </p:stCondLst>
                            <p:childTnLst>
                              <p:par>
                                <p:cTn id="120" presetID="22" presetClass="entr" presetSubtype="2" fill="hold" nodeType="after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right)">
                                      <p:cBhvr>
                                        <p:cTn id="122" dur="500"/>
                                        <p:tgtEl>
                                          <p:spTgt spid="33"/>
                                        </p:tgtEl>
                                      </p:cBhvr>
                                    </p:animEffect>
                                  </p:childTnLst>
                                </p:cTn>
                              </p:par>
                              <p:par>
                                <p:cTn id="123" presetID="22" presetClass="entr" presetSubtype="1" fill="hold"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up)">
                                      <p:cBhvr>
                                        <p:cTn id="1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8" grpId="0" animBg="1"/>
      <p:bldP spid="18" grpId="1" animBg="1"/>
      <p:bldP spid="24" grpId="0" animBg="1"/>
      <p:bldP spid="24" grpId="1" animBg="1"/>
      <p:bldP spid="28" grpId="0" animBg="1"/>
      <p:bldP spid="28" grpId="1"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sp>
        <p:nvSpPr>
          <p:cNvPr id="8198" name="Rectangle 6"/>
          <p:cNvSpPr>
            <a:spLocks noGrp="1" noChangeArrowheads="1"/>
          </p:cNvSpPr>
          <p:nvPr>
            <p:ph type="body" idx="1"/>
          </p:nvPr>
        </p:nvSpPr>
        <p:spPr>
          <a:xfrm>
            <a:off x="228600" y="609600"/>
            <a:ext cx="9448800" cy="533400"/>
          </a:xfrm>
          <a:noFill/>
          <a:ln/>
        </p:spPr>
        <p:txBody>
          <a:bodyPr>
            <a:noAutofit/>
          </a:bodyPr>
          <a:lstStyle/>
          <a:p>
            <a:pPr>
              <a:buFontTx/>
              <a:buNone/>
            </a:pPr>
            <a:r>
              <a:rPr lang="en-US" sz="3600" b="1">
                <a:latin typeface="Times New Roman" pitchFamily="18" charset="0"/>
              </a:rPr>
              <a:t>Ngoài </a:t>
            </a:r>
            <a:r>
              <a:rPr lang="en-US" sz="3600" b="1" smtClean="0">
                <a:latin typeface="Times New Roman" pitchFamily="18" charset="0"/>
              </a:rPr>
              <a:t>ra còn </a:t>
            </a:r>
            <a:r>
              <a:rPr lang="en-US" sz="3600" b="1" dirty="0">
                <a:latin typeface="Times New Roman" pitchFamily="18" charset="0"/>
              </a:rPr>
              <a:t>có các loại </a:t>
            </a:r>
            <a:r>
              <a:rPr lang="en-US" sz="3600" b="1">
                <a:latin typeface="Times New Roman" pitchFamily="18" charset="0"/>
              </a:rPr>
              <a:t>tiền </a:t>
            </a:r>
            <a:r>
              <a:rPr lang="en-US" sz="3600" b="1" smtClean="0">
                <a:latin typeface="Times New Roman" pitchFamily="18" charset="0"/>
              </a:rPr>
              <a:t>xu:</a:t>
            </a:r>
            <a:r>
              <a:rPr lang="en-US" sz="3600" b="1" smtClean="0"/>
              <a:t> </a:t>
            </a:r>
            <a:endParaRPr lang="en-US" sz="3600" b="1" dirty="0"/>
          </a:p>
        </p:txBody>
      </p:sp>
      <p:pic>
        <p:nvPicPr>
          <p:cNvPr id="6" name="Picture 5"/>
          <p:cNvPicPr>
            <a:picLocks noChangeAspect="1"/>
          </p:cNvPicPr>
          <p:nvPr/>
        </p:nvPicPr>
        <p:blipFill>
          <a:blip r:embed="rId4" cstate="print">
            <a:extLst>
              <a:ext uri="{BEBA8EAE-BF5A-486C-A8C5-ECC9F3942E4B}">
                <a14:imgProps xmlns:a14="http://schemas.microsoft.com/office/drawing/2010/main" xmlns="">
                  <a14:imgLayer r:embed="rId5">
                    <a14:imgEffect>
                      <a14:backgroundRemoval t="0" b="100000" l="0" r="100000"/>
                    </a14:imgEffect>
                  </a14:imgLayer>
                </a14:imgProps>
              </a:ext>
            </a:extLst>
          </a:blip>
          <a:stretch>
            <a:fillRect/>
          </a:stretch>
        </p:blipFill>
        <p:spPr>
          <a:xfrm>
            <a:off x="4361191" y="2514559"/>
            <a:ext cx="1811009" cy="1811009"/>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9940" b="89861" l="600" r="90000"/>
                    </a14:imgEffect>
                    <a14:imgEffect>
                      <a14:sharpenSoften amount="50000"/>
                    </a14:imgEffect>
                  </a14:imgLayer>
                </a14:imgProps>
              </a:ext>
            </a:extLst>
          </a:blip>
          <a:srcRect l="1478" t="21602" r="46205" b="30589"/>
          <a:stretch/>
        </p:blipFill>
        <p:spPr>
          <a:xfrm>
            <a:off x="152400" y="2438399"/>
            <a:ext cx="2052792" cy="1887169"/>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2632" b="99013" l="0" r="51667">
                        <a14:foregroundMark x1="5000" y1="70066" x2="13500" y2="89145"/>
                        <a14:foregroundMark x1="21000" y1="93421" x2="36333" y2="90461"/>
                      </a14:backgroundRemoval>
                    </a14:imgEffect>
                  </a14:imgLayer>
                </a14:imgProps>
              </a:ext>
            </a:extLst>
          </a:blip>
          <a:srcRect r="49399"/>
          <a:stretch/>
        </p:blipFill>
        <p:spPr>
          <a:xfrm rot="21446220">
            <a:off x="6590758" y="2133147"/>
            <a:ext cx="2274850" cy="2277798"/>
          </a:xfrm>
          <a:prstGeom prst="rect">
            <a:avLst/>
          </a:prstGeom>
        </p:spPr>
      </p:pic>
      <p:pic>
        <p:nvPicPr>
          <p:cNvPr id="16" name="Picture 8" descr="5000 kenh mat 1"/>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Lst>
          </a:blip>
          <a:srcRect/>
          <a:stretch>
            <a:fillRect/>
          </a:stretch>
        </p:blipFill>
        <p:spPr bwMode="auto">
          <a:xfrm>
            <a:off x="9378220" y="2055802"/>
            <a:ext cx="2386015" cy="2354060"/>
          </a:xfrm>
          <a:prstGeom prst="rect">
            <a:avLst/>
          </a:prstGeom>
          <a:noFill/>
          <a:ln>
            <a:solidFill>
              <a:schemeClr val="bg1"/>
            </a:solidFill>
          </a:ln>
        </p:spPr>
      </p:pic>
      <p:pic>
        <p:nvPicPr>
          <p:cNvPr id="2050" name="Picture 2" descr="Hàng loạt đồng tiền Việt Nam đang lưu hành nhưng ít thấy - Báo VTC ..."/>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ackgroundRemoval t="200" b="100000" l="0" r="100000">
                        <a14:foregroundMark x1="39200" y1="93900" x2="54400" y2="89200"/>
                        <a14:backgroundMark x1="34400" y1="98100" x2="46500" y2="99700"/>
                      </a14:backgroundRemoval>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2186142" y="2221320"/>
            <a:ext cx="2150442" cy="2150442"/>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637348375"/>
      </p:ext>
    </p:extLst>
  </p:cSld>
  <p:clrMapOvr>
    <a:masterClrMapping/>
  </p:clrMapOvr>
  <mc:AlternateContent xmlns:mc="http://schemas.openxmlformats.org/markup-compatibility/2006">
    <mc:Choice xmlns:p14="http://schemas.microsoft.com/office/powerpoint/2010/main" xmlns="" Requires="p14">
      <p:transition p14:dur="0" advTm="22962"/>
    </mc:Choice>
    <mc:Fallback>
      <p:transition advTm="22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left)">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circle(in)">
                                      <p:cBhvr>
                                        <p:cTn id="2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3" y="-58294"/>
            <a:ext cx="8763011" cy="1143000"/>
          </a:xfrm>
        </p:spPr>
        <p:txBody>
          <a:bodyPr>
            <a:normAutofit/>
          </a:bodyPr>
          <a:lstStyle/>
          <a:p>
            <a:r>
              <a:rPr lang="en-US" sz="3200" b="1" u="sng" smtClean="0">
                <a:latin typeface="Times New Roman" panose="02020603050405020304" pitchFamily="18" charset="0"/>
                <a:cs typeface="Times New Roman" panose="02020603050405020304" pitchFamily="18" charset="0"/>
              </a:rPr>
              <a:t>Bài 1/130:</a:t>
            </a:r>
            <a:r>
              <a:rPr lang="en-US" sz="3200" b="1" smtClean="0">
                <a:latin typeface="Times New Roman" panose="02020603050405020304" pitchFamily="18" charset="0"/>
                <a:cs typeface="Times New Roman" panose="02020603050405020304" pitchFamily="18" charset="0"/>
              </a:rPr>
              <a:t> Trong mỗi chú lợn có bao nhiêu tiền?</a:t>
            </a:r>
            <a:endParaRPr lang="en-US" sz="3200" b="1">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80800" y="1304441"/>
            <a:ext cx="6484536" cy="4876800"/>
            <a:chOff x="-381000" y="990600"/>
            <a:chExt cx="6865536" cy="5715000"/>
          </a:xfrm>
        </p:grpSpPr>
        <p:pic>
          <p:nvPicPr>
            <p:cNvPr id="6" name="Picture 5"/>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20220" t="15585" r="15605" b="12987"/>
            <a:stretch/>
          </p:blipFill>
          <p:spPr>
            <a:xfrm flipH="1">
              <a:off x="-381000" y="990600"/>
              <a:ext cx="6865536" cy="571500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imgEffect>
                    </a14:imgLayer>
                  </a14:imgProps>
                </a:ext>
              </a:extLst>
            </a:blip>
            <a:stretch>
              <a:fillRect/>
            </a:stretch>
          </p:blipFill>
          <p:spPr>
            <a:xfrm>
              <a:off x="3648354" y="3514780"/>
              <a:ext cx="1152246" cy="1152246"/>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9940" b="89861" l="600" r="90000"/>
                      </a14:imgEffect>
                    </a14:imgLayer>
                  </a14:imgProps>
                </a:ext>
              </a:extLst>
            </a:blip>
            <a:srcRect l="1478" t="21602" r="46205" b="30589"/>
            <a:stretch/>
          </p:blipFill>
          <p:spPr>
            <a:xfrm>
              <a:off x="2385689" y="3375169"/>
              <a:ext cx="1306079" cy="1200702"/>
            </a:xfrm>
            <a:prstGeom prst="rect">
              <a:avLst/>
            </a:prstGeom>
          </p:spPr>
        </p:pic>
        <p:pic>
          <p:nvPicPr>
            <p:cNvPr id="13" name="Picture 8" descr="5000 kenh mat 1"/>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Lst>
            </a:blip>
            <a:srcRect/>
            <a:stretch>
              <a:fillRect/>
            </a:stretch>
          </p:blipFill>
          <p:spPr bwMode="auto">
            <a:xfrm>
              <a:off x="911011" y="3226640"/>
              <a:ext cx="1518091" cy="1497760"/>
            </a:xfrm>
            <a:prstGeom prst="rect">
              <a:avLst/>
            </a:prstGeom>
            <a:noFill/>
            <a:ln>
              <a:noFill/>
            </a:ln>
          </p:spPr>
        </p:pic>
      </p:grpSp>
      <p:grpSp>
        <p:nvGrpSpPr>
          <p:cNvPr id="21" name="Group 20"/>
          <p:cNvGrpSpPr/>
          <p:nvPr/>
        </p:nvGrpSpPr>
        <p:grpSpPr>
          <a:xfrm>
            <a:off x="6019583" y="1304441"/>
            <a:ext cx="6324818" cy="4876800"/>
            <a:chOff x="5715000" y="990600"/>
            <a:chExt cx="6865536" cy="5715000"/>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l="20220" t="15585" r="15605" b="12987"/>
            <a:stretch/>
          </p:blipFill>
          <p:spPr>
            <a:xfrm>
              <a:off x="5715000" y="990600"/>
              <a:ext cx="6865536" cy="5715000"/>
            </a:xfrm>
            <a:prstGeom prst="rect">
              <a:avLst/>
            </a:prstGeom>
          </p:spPr>
        </p:pic>
        <p:pic>
          <p:nvPicPr>
            <p:cNvPr id="15" name="Picture 14"/>
            <p:cNvPicPr>
              <a:picLocks noChangeAspect="1"/>
            </p:cNvPicPr>
            <p:nvPr/>
          </p:nvPicPr>
          <p:blipFill>
            <a:blip r:embed="rId12" cstate="print">
              <a:extLst>
                <a:ext uri="{BEBA8EAE-BF5A-486C-A8C5-ECC9F3942E4B}">
                  <a14:imgProps xmlns:a14="http://schemas.microsoft.com/office/drawing/2010/main" xmlns="">
                    <a14:imgLayer r:embed="rId7">
                      <a14:imgEffect>
                        <a14:backgroundRemoval t="0" b="100000" l="0" r="100000"/>
                      </a14:imgEffect>
                    </a14:imgLayer>
                  </a14:imgProps>
                </a:ext>
              </a:extLst>
            </a:blip>
            <a:stretch>
              <a:fillRect/>
            </a:stretch>
          </p:blipFill>
          <p:spPr>
            <a:xfrm>
              <a:off x="7788865" y="2484489"/>
              <a:ext cx="1152246" cy="1152246"/>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9940" b="89861" l="600" r="90000"/>
                      </a14:imgEffect>
                    </a14:imgLayer>
                  </a14:imgProps>
                </a:ext>
              </a:extLst>
            </a:blip>
            <a:srcRect l="1478" t="21602" r="46205" b="30589"/>
            <a:stretch/>
          </p:blipFill>
          <p:spPr>
            <a:xfrm>
              <a:off x="8995549" y="3823408"/>
              <a:ext cx="1306079" cy="1200702"/>
            </a:xfrm>
            <a:prstGeom prst="rect">
              <a:avLst/>
            </a:prstGeom>
          </p:spPr>
        </p:pic>
        <p:pic>
          <p:nvPicPr>
            <p:cNvPr id="17" name="Picture 8" descr="5000 kenh mat 1"/>
            <p:cNvPicPr>
              <a:picLocks noChangeAspect="1" noChangeArrowheads="1"/>
            </p:cNvPicPr>
            <p:nvPr/>
          </p:nvPicPr>
          <p:blipFill>
            <a:blip r:embed="rId13" cstate="print">
              <a:extLst>
                <a:ext uri="{BEBA8EAE-BF5A-486C-A8C5-ECC9F3942E4B}">
                  <a14:imgProps xmlns:a14="http://schemas.microsoft.com/office/drawing/2010/main" xmlns="">
                    <a14:imgLayer r:embed="rId11">
                      <a14:imgEffect>
                        <a14:backgroundRemoval t="0" b="100000" l="0" r="100000"/>
                      </a14:imgEffect>
                    </a14:imgLayer>
                  </a14:imgProps>
                </a:ext>
              </a:extLst>
            </a:blip>
            <a:srcRect/>
            <a:stretch>
              <a:fillRect/>
            </a:stretch>
          </p:blipFill>
          <p:spPr bwMode="auto">
            <a:xfrm>
              <a:off x="7543800" y="3757596"/>
              <a:ext cx="1518091" cy="1497760"/>
            </a:xfrm>
            <a:prstGeom prst="rect">
              <a:avLst/>
            </a:prstGeom>
            <a:noFill/>
            <a:ln>
              <a:noFill/>
            </a:ln>
          </p:spPr>
        </p:pic>
        <p:pic>
          <p:nvPicPr>
            <p:cNvPr id="18" name="Picture 17"/>
            <p:cNvPicPr>
              <a:picLocks noChangeAspect="1"/>
            </p:cNvPicPr>
            <p:nvPr/>
          </p:nvPicPr>
          <p:blipFill>
            <a:blip r:embed="rId12" cstate="print">
              <a:extLst>
                <a:ext uri="{BEBA8EAE-BF5A-486C-A8C5-ECC9F3942E4B}">
                  <a14:imgProps xmlns:a14="http://schemas.microsoft.com/office/drawing/2010/main" xmlns="">
                    <a14:imgLayer r:embed="rId7">
                      <a14:imgEffect>
                        <a14:backgroundRemoval t="0" b="100000" l="0" r="100000"/>
                      </a14:imgEffect>
                    </a14:imgLayer>
                  </a14:imgProps>
                </a:ext>
              </a:extLst>
            </a:blip>
            <a:stretch>
              <a:fillRect/>
            </a:stretch>
          </p:blipFill>
          <p:spPr>
            <a:xfrm>
              <a:off x="8949004" y="2456822"/>
              <a:ext cx="1152246" cy="1152246"/>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xmlns="">
                    <a14:imgLayer r:embed="rId7">
                      <a14:imgEffect>
                        <a14:backgroundRemoval t="0" b="100000" l="0" r="100000"/>
                      </a14:imgEffect>
                    </a14:imgLayer>
                  </a14:imgProps>
                </a:ext>
              </a:extLst>
            </a:blip>
            <a:stretch>
              <a:fillRect/>
            </a:stretch>
          </p:blipFill>
          <p:spPr>
            <a:xfrm>
              <a:off x="10131934" y="2429154"/>
              <a:ext cx="1152246" cy="1152246"/>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9940" b="89861" l="600" r="90000"/>
                      </a14:imgEffect>
                    </a14:imgLayer>
                  </a14:imgProps>
                </a:ext>
              </a:extLst>
            </a:blip>
            <a:srcRect l="1478" t="21602" r="46205" b="30589"/>
            <a:stretch/>
          </p:blipFill>
          <p:spPr>
            <a:xfrm>
              <a:off x="10143421" y="3823408"/>
              <a:ext cx="1306079" cy="1200702"/>
            </a:xfrm>
            <a:prstGeom prst="rect">
              <a:avLst/>
            </a:prstGeom>
          </p:spPr>
        </p:pic>
      </p:grpSp>
      <p:sp>
        <p:nvSpPr>
          <p:cNvPr id="23" name="TextBox 22"/>
          <p:cNvSpPr txBox="1"/>
          <p:nvPr/>
        </p:nvSpPr>
        <p:spPr>
          <a:xfrm>
            <a:off x="613633" y="1332855"/>
            <a:ext cx="104280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a</a:t>
            </a:r>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24" name="TextBox 23"/>
          <p:cNvSpPr txBox="1"/>
          <p:nvPr/>
        </p:nvSpPr>
        <p:spPr>
          <a:xfrm>
            <a:off x="6661550" y="1332855"/>
            <a:ext cx="1042800"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b,</a:t>
            </a:r>
            <a:endParaRPr lang="en-US" sz="3200" b="1">
              <a:latin typeface="Times New Roman" panose="02020603050405020304" pitchFamily="18" charset="0"/>
              <a:cs typeface="Times New Roman" panose="02020603050405020304" pitchFamily="18" charset="0"/>
            </a:endParaRPr>
          </a:p>
        </p:txBody>
      </p:sp>
      <p:sp>
        <p:nvSpPr>
          <p:cNvPr id="25" name="TextBox 24"/>
          <p:cNvSpPr txBox="1"/>
          <p:nvPr/>
        </p:nvSpPr>
        <p:spPr>
          <a:xfrm>
            <a:off x="2002118" y="5929180"/>
            <a:ext cx="21943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mtClean="0">
                <a:latin typeface="Times New Roman" panose="02020603050405020304" pitchFamily="18" charset="0"/>
                <a:cs typeface="Times New Roman" panose="02020603050405020304" pitchFamily="18" charset="0"/>
              </a:rPr>
              <a:t>6200 đồng</a:t>
            </a:r>
            <a:endParaRPr lang="en-US" sz="3600" b="1">
              <a:latin typeface="Times New Roman" panose="02020603050405020304" pitchFamily="18" charset="0"/>
              <a:cs typeface="Times New Roman" panose="02020603050405020304" pitchFamily="18" charset="0"/>
            </a:endParaRPr>
          </a:p>
        </p:txBody>
      </p:sp>
      <p:sp>
        <p:nvSpPr>
          <p:cNvPr id="26" name="TextBox 25"/>
          <p:cNvSpPr txBox="1"/>
          <p:nvPr/>
        </p:nvSpPr>
        <p:spPr>
          <a:xfrm>
            <a:off x="8176892" y="5929180"/>
            <a:ext cx="21943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mtClean="0">
                <a:latin typeface="Times New Roman" panose="02020603050405020304" pitchFamily="18" charset="0"/>
                <a:cs typeface="Times New Roman" panose="02020603050405020304" pitchFamily="18" charset="0"/>
              </a:rPr>
              <a:t>8400 đồng</a:t>
            </a:r>
            <a:endParaRPr lang="en-US" sz="36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814118059"/>
      </p:ext>
    </p:extLst>
  </p:cSld>
  <p:clrMapOvr>
    <a:masterClrMapping/>
  </p:clrMapOvr>
  <mc:AlternateContent xmlns:mc="http://schemas.openxmlformats.org/markup-compatibility/2006">
    <mc:Choice xmlns:p14="http://schemas.microsoft.com/office/powerpoint/2010/main" xmlns="" Requires="p14">
      <p:transition p14:dur="0" advTm="44160"/>
    </mc:Choice>
    <mc:Fallback>
      <p:transition advTm="44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80">
                                          <p:stCondLst>
                                            <p:cond delay="0"/>
                                          </p:stCondLst>
                                        </p:cTn>
                                        <p:tgtEl>
                                          <p:spTgt spid="21"/>
                                        </p:tgtEl>
                                      </p:cBhvr>
                                    </p:animEffect>
                                    <p:anim calcmode="lin" valueType="num">
                                      <p:cBhvr>
                                        <p:cTn id="3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0" dur="26">
                                          <p:stCondLst>
                                            <p:cond delay="650"/>
                                          </p:stCondLst>
                                        </p:cTn>
                                        <p:tgtEl>
                                          <p:spTgt spid="21"/>
                                        </p:tgtEl>
                                      </p:cBhvr>
                                      <p:to x="100000" y="60000"/>
                                    </p:animScale>
                                    <p:animScale>
                                      <p:cBhvr>
                                        <p:cTn id="41" dur="166" decel="50000">
                                          <p:stCondLst>
                                            <p:cond delay="676"/>
                                          </p:stCondLst>
                                        </p:cTn>
                                        <p:tgtEl>
                                          <p:spTgt spid="21"/>
                                        </p:tgtEl>
                                      </p:cBhvr>
                                      <p:to x="100000" y="100000"/>
                                    </p:animScale>
                                    <p:animScale>
                                      <p:cBhvr>
                                        <p:cTn id="42" dur="26">
                                          <p:stCondLst>
                                            <p:cond delay="1312"/>
                                          </p:stCondLst>
                                        </p:cTn>
                                        <p:tgtEl>
                                          <p:spTgt spid="21"/>
                                        </p:tgtEl>
                                      </p:cBhvr>
                                      <p:to x="100000" y="80000"/>
                                    </p:animScale>
                                    <p:animScale>
                                      <p:cBhvr>
                                        <p:cTn id="43" dur="166" decel="50000">
                                          <p:stCondLst>
                                            <p:cond delay="1338"/>
                                          </p:stCondLst>
                                        </p:cTn>
                                        <p:tgtEl>
                                          <p:spTgt spid="21"/>
                                        </p:tgtEl>
                                      </p:cBhvr>
                                      <p:to x="100000" y="100000"/>
                                    </p:animScale>
                                    <p:animScale>
                                      <p:cBhvr>
                                        <p:cTn id="44" dur="26">
                                          <p:stCondLst>
                                            <p:cond delay="1642"/>
                                          </p:stCondLst>
                                        </p:cTn>
                                        <p:tgtEl>
                                          <p:spTgt spid="21"/>
                                        </p:tgtEl>
                                      </p:cBhvr>
                                      <p:to x="100000" y="90000"/>
                                    </p:animScale>
                                    <p:animScale>
                                      <p:cBhvr>
                                        <p:cTn id="45" dur="166" decel="50000">
                                          <p:stCondLst>
                                            <p:cond delay="1668"/>
                                          </p:stCondLst>
                                        </p:cTn>
                                        <p:tgtEl>
                                          <p:spTgt spid="21"/>
                                        </p:tgtEl>
                                      </p:cBhvr>
                                      <p:to x="100000" y="100000"/>
                                    </p:animScale>
                                    <p:animScale>
                                      <p:cBhvr>
                                        <p:cTn id="46" dur="26">
                                          <p:stCondLst>
                                            <p:cond delay="1808"/>
                                          </p:stCondLst>
                                        </p:cTn>
                                        <p:tgtEl>
                                          <p:spTgt spid="21"/>
                                        </p:tgtEl>
                                      </p:cBhvr>
                                      <p:to x="100000" y="95000"/>
                                    </p:animScale>
                                    <p:animScale>
                                      <p:cBhvr>
                                        <p:cTn id="47" dur="166" decel="50000">
                                          <p:stCondLst>
                                            <p:cond delay="1834"/>
                                          </p:stCondLst>
                                        </p:cTn>
                                        <p:tgtEl>
                                          <p:spTgt spid="21"/>
                                        </p:tgtEl>
                                      </p:cBhvr>
                                      <p:to x="100000" y="100000"/>
                                    </p:animScale>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normAutofit/>
          </a:bodyPr>
          <a:lstStyle/>
          <a:p>
            <a:pPr algn="l"/>
            <a:r>
              <a:rPr lang="en-US" sz="3200" b="1" u="sng" smtClean="0">
                <a:latin typeface="Times New Roman" panose="02020603050405020304" pitchFamily="18" charset="0"/>
                <a:cs typeface="Times New Roman" panose="02020603050405020304" pitchFamily="18" charset="0"/>
              </a:rPr>
              <a:t>Bài 3/131:</a:t>
            </a:r>
            <a:r>
              <a:rPr lang="en-US" sz="3200" b="1" smtClean="0">
                <a:latin typeface="Times New Roman" panose="02020603050405020304" pitchFamily="18" charset="0"/>
                <a:cs typeface="Times New Roman" panose="02020603050405020304" pitchFamily="18" charset="0"/>
              </a:rPr>
              <a:t> Xem tranh rồi trả lời các câu hỏi sau:</a:t>
            </a:r>
            <a:endParaRPr lang="en-US" sz="3200" b="1">
              <a:latin typeface="Times New Roman" panose="02020603050405020304" pitchFamily="18" charset="0"/>
              <a:cs typeface="Times New Roman" panose="02020603050405020304" pitchFamily="18" charset="0"/>
            </a:endParaRPr>
          </a:p>
        </p:txBody>
      </p:sp>
      <p:pic>
        <p:nvPicPr>
          <p:cNvPr id="1026" name="Picture 2" descr="Cartoon bình hoa yếu tố thiết kế | Công cụ đồ họa AI Tải xuống ..."/>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65337" b="100000" l="10000" r="90000"/>
                    </a14:imgEffect>
                  </a14:imgLayer>
                </a14:imgProps>
              </a:ext>
              <a:ext uri="{28A0092B-C50C-407E-A947-70E740481C1C}">
                <a14:useLocalDpi xmlns:a14="http://schemas.microsoft.com/office/drawing/2010/main" xmlns="" val="0"/>
              </a:ext>
            </a:extLst>
          </a:blip>
          <a:srcRect l="37714" t="73634" r="37143" b="1"/>
          <a:stretch/>
        </p:blipFill>
        <p:spPr bwMode="auto">
          <a:xfrm>
            <a:off x="1446359" y="908347"/>
            <a:ext cx="1676400" cy="264442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3125" b="100000" l="0" r="100000"/>
                    </a14:imgEffect>
                  </a14:imgLayer>
                </a14:imgProps>
              </a:ext>
            </a:extLst>
          </a:blip>
          <a:srcRect l="-5060" t="7553" b="13137"/>
          <a:stretch/>
        </p:blipFill>
        <p:spPr>
          <a:xfrm rot="2440059" flipH="1">
            <a:off x="3158276" y="407770"/>
            <a:ext cx="2045823" cy="1544415"/>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10000" b="90000" l="10000" r="90000"/>
                    </a14:imgEffect>
                  </a14:imgLayer>
                </a14:imgProps>
              </a:ext>
            </a:extLst>
          </a:blip>
          <a:srcRect l="15333" t="10001" r="12667" b="13636"/>
          <a:stretch/>
        </p:blipFill>
        <p:spPr>
          <a:xfrm>
            <a:off x="7196319" y="538705"/>
            <a:ext cx="1589314" cy="1236133"/>
          </a:xfrm>
          <a:prstGeom prst="rect">
            <a:avLst/>
          </a:prstGeom>
        </p:spPr>
      </p:pic>
      <p:pic>
        <p:nvPicPr>
          <p:cNvPr id="7" name="Picture 6"/>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19070" b="87907" l="20116" r="46512"/>
                    </a14:imgEffect>
                  </a14:imgLayer>
                </a14:imgProps>
              </a:ext>
            </a:extLst>
          </a:blip>
          <a:srcRect l="19474" t="20352" r="53549" b="10295"/>
          <a:stretch/>
        </p:blipFill>
        <p:spPr>
          <a:xfrm>
            <a:off x="9295140" y="642461"/>
            <a:ext cx="1552644" cy="3165374"/>
          </a:xfrm>
          <a:prstGeom prst="rect">
            <a:avLst/>
          </a:prstGeom>
        </p:spPr>
      </p:pic>
      <p:pic>
        <p:nvPicPr>
          <p:cNvPr id="8" name="Picture 7"/>
          <p:cNvPicPr>
            <a:picLocks noChangeAspect="1"/>
          </p:cNvPicPr>
          <p:nvPr/>
        </p:nvPicPr>
        <p:blipFill>
          <a:blip r:embed="rId13" cstate="print"/>
          <a:stretch>
            <a:fillRect/>
          </a:stretch>
        </p:blipFill>
        <p:spPr>
          <a:xfrm rot="17445187">
            <a:off x="5207489" y="2646154"/>
            <a:ext cx="1202290" cy="178877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artDeco"/>
            <a:contourClr>
              <a:srgbClr val="969696"/>
            </a:contourClr>
          </a:sp3d>
        </p:spPr>
      </p:pic>
      <p:sp>
        <p:nvSpPr>
          <p:cNvPr id="9" name="TextBox 8"/>
          <p:cNvSpPr txBox="1"/>
          <p:nvPr/>
        </p:nvSpPr>
        <p:spPr>
          <a:xfrm>
            <a:off x="172454" y="4419600"/>
            <a:ext cx="11790946" cy="1077218"/>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a, Trong các đồ vật trên, đồ vật nào có giá tiền ít nhất? Đồ vật nào có giá tiền nhiều nhất?</a:t>
            </a:r>
          </a:p>
        </p:txBody>
      </p:sp>
      <p:sp>
        <p:nvSpPr>
          <p:cNvPr id="10" name="TextBox 9"/>
          <p:cNvSpPr txBox="1"/>
          <p:nvPr/>
        </p:nvSpPr>
        <p:spPr>
          <a:xfrm>
            <a:off x="68220" y="2893073"/>
            <a:ext cx="1854668"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smtClean="0">
                <a:solidFill>
                  <a:srgbClr val="C00000"/>
                </a:solidFill>
                <a:latin typeface="Times New Roman" panose="02020603050405020304" pitchFamily="18" charset="0"/>
                <a:cs typeface="Times New Roman" panose="02020603050405020304" pitchFamily="18" charset="0"/>
              </a:rPr>
              <a:t>Lọ hoa</a:t>
            </a:r>
          </a:p>
          <a:p>
            <a:pPr algn="ctr"/>
            <a:r>
              <a:rPr lang="en-US" sz="3000" smtClean="0">
                <a:solidFill>
                  <a:srgbClr val="C00000"/>
                </a:solidFill>
                <a:latin typeface="Times New Roman" panose="02020603050405020304" pitchFamily="18" charset="0"/>
                <a:cs typeface="Times New Roman" panose="02020603050405020304" pitchFamily="18" charset="0"/>
              </a:rPr>
              <a:t>8700 đồng</a:t>
            </a:r>
            <a:endParaRPr lang="en-US" sz="300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140812" y="886120"/>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smtClean="0">
                <a:solidFill>
                  <a:srgbClr val="C00000"/>
                </a:solidFill>
                <a:latin typeface="Times New Roman" panose="02020603050405020304" pitchFamily="18" charset="0"/>
                <a:cs typeface="Times New Roman" panose="02020603050405020304" pitchFamily="18" charset="0"/>
              </a:rPr>
              <a:t>Lược</a:t>
            </a:r>
          </a:p>
          <a:p>
            <a:pPr algn="ctr"/>
            <a:r>
              <a:rPr lang="en-US" sz="3000" smtClean="0">
                <a:solidFill>
                  <a:srgbClr val="C00000"/>
                </a:solidFill>
                <a:latin typeface="Times New Roman" panose="02020603050405020304" pitchFamily="18" charset="0"/>
                <a:cs typeface="Times New Roman" panose="02020603050405020304" pitchFamily="18" charset="0"/>
              </a:rPr>
              <a:t>4000 đồng</a:t>
            </a:r>
            <a:endParaRPr lang="en-US" sz="300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012495" y="3373901"/>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smtClean="0">
                <a:solidFill>
                  <a:srgbClr val="C00000"/>
                </a:solidFill>
                <a:latin typeface="Times New Roman" panose="02020603050405020304" pitchFamily="18" charset="0"/>
                <a:cs typeface="Times New Roman" panose="02020603050405020304" pitchFamily="18" charset="0"/>
              </a:rPr>
              <a:t>Truyện</a:t>
            </a:r>
          </a:p>
          <a:p>
            <a:pPr algn="ctr"/>
            <a:r>
              <a:rPr lang="en-US" sz="3000" smtClean="0">
                <a:solidFill>
                  <a:srgbClr val="C00000"/>
                </a:solidFill>
                <a:latin typeface="Times New Roman" panose="02020603050405020304" pitchFamily="18" charset="0"/>
                <a:cs typeface="Times New Roman" panose="02020603050405020304" pitchFamily="18" charset="0"/>
              </a:rPr>
              <a:t>5800 đồng</a:t>
            </a:r>
            <a:endParaRPr lang="en-US" sz="300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586259" y="1795529"/>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smtClean="0">
                <a:solidFill>
                  <a:srgbClr val="C00000"/>
                </a:solidFill>
                <a:latin typeface="Times New Roman" panose="02020603050405020304" pitchFamily="18" charset="0"/>
                <a:cs typeface="Times New Roman" panose="02020603050405020304" pitchFamily="18" charset="0"/>
              </a:rPr>
              <a:t>Bút chì</a:t>
            </a:r>
          </a:p>
          <a:p>
            <a:pPr algn="ctr"/>
            <a:r>
              <a:rPr lang="en-US" sz="3000" smtClean="0">
                <a:solidFill>
                  <a:srgbClr val="C00000"/>
                </a:solidFill>
                <a:latin typeface="Times New Roman" panose="02020603050405020304" pitchFamily="18" charset="0"/>
                <a:cs typeface="Times New Roman" panose="02020603050405020304" pitchFamily="18" charset="0"/>
              </a:rPr>
              <a:t>1500 đồng</a:t>
            </a:r>
            <a:endParaRPr lang="en-US" sz="300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313292" y="2409095"/>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smtClean="0">
                <a:solidFill>
                  <a:srgbClr val="C00000"/>
                </a:solidFill>
                <a:latin typeface="Times New Roman" panose="02020603050405020304" pitchFamily="18" charset="0"/>
                <a:cs typeface="Times New Roman" panose="02020603050405020304" pitchFamily="18" charset="0"/>
              </a:rPr>
              <a:t>Bóng bay</a:t>
            </a:r>
          </a:p>
          <a:p>
            <a:pPr algn="ctr"/>
            <a:r>
              <a:rPr lang="en-US" sz="3000" smtClean="0">
                <a:solidFill>
                  <a:srgbClr val="C00000"/>
                </a:solidFill>
                <a:latin typeface="Times New Roman" panose="02020603050405020304" pitchFamily="18" charset="0"/>
                <a:cs typeface="Times New Roman" panose="02020603050405020304" pitchFamily="18" charset="0"/>
              </a:rPr>
              <a:t>1000 đồng</a:t>
            </a:r>
            <a:endParaRPr lang="en-US" sz="3000">
              <a:solidFill>
                <a:srgbClr val="C00000"/>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V="1">
            <a:off x="991243" y="2610369"/>
            <a:ext cx="692052" cy="4376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006156" y="1195241"/>
            <a:ext cx="559576" cy="1120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229600" y="1156771"/>
            <a:ext cx="321375" cy="78024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0" name="Straight Connector 29"/>
          <p:cNvCxnSpPr>
            <a:stCxn id="8" idx="2"/>
          </p:cNvCxnSpPr>
          <p:nvPr/>
        </p:nvCxnSpPr>
        <p:spPr>
          <a:xfrm flipV="1">
            <a:off x="6644989" y="3827955"/>
            <a:ext cx="802405" cy="29504"/>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10668000" y="1524000"/>
            <a:ext cx="600718" cy="977633"/>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400" y="5358825"/>
            <a:ext cx="1163854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Mua một quả bóng bay và một chiếc bút chì thì hết bao nhiêu tiền</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35" name="TextBox 34"/>
          <p:cNvSpPr txBox="1"/>
          <p:nvPr/>
        </p:nvSpPr>
        <p:spPr>
          <a:xfrm>
            <a:off x="172454" y="5867400"/>
            <a:ext cx="116586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 Giá tiền một lọ hoa nhiều hơn giá tiền một cái lược là bao nhiêu</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36" name="Freeform 35"/>
          <p:cNvSpPr/>
          <p:nvPr/>
        </p:nvSpPr>
        <p:spPr>
          <a:xfrm>
            <a:off x="9221492" y="542441"/>
            <a:ext cx="2929178" cy="3316636"/>
          </a:xfrm>
          <a:custGeom>
            <a:avLst/>
            <a:gdLst>
              <a:gd name="connsiteX0" fmla="*/ 1952786 w 2665708"/>
              <a:gd name="connsiteY0" fmla="*/ 0 h 2665708"/>
              <a:gd name="connsiteX1" fmla="*/ 1146874 w 2665708"/>
              <a:gd name="connsiteY1" fmla="*/ 185980 h 2665708"/>
              <a:gd name="connsiteX2" fmla="*/ 387457 w 2665708"/>
              <a:gd name="connsiteY2" fmla="*/ 805912 h 2665708"/>
              <a:gd name="connsiteX3" fmla="*/ 0 w 2665708"/>
              <a:gd name="connsiteY3" fmla="*/ 1751308 h 2665708"/>
              <a:gd name="connsiteX4" fmla="*/ 433952 w 2665708"/>
              <a:gd name="connsiteY4" fmla="*/ 2526224 h 2665708"/>
              <a:gd name="connsiteX5" fmla="*/ 1518834 w 2665708"/>
              <a:gd name="connsiteY5" fmla="*/ 2665708 h 2665708"/>
              <a:gd name="connsiteX6" fmla="*/ 2526223 w 2665708"/>
              <a:gd name="connsiteY6" fmla="*/ 2495227 h 2665708"/>
              <a:gd name="connsiteX7" fmla="*/ 2665708 w 2665708"/>
              <a:gd name="connsiteY7" fmla="*/ 1658319 h 2665708"/>
              <a:gd name="connsiteX8" fmla="*/ 2634712 w 2665708"/>
              <a:gd name="connsiteY8" fmla="*/ 1503336 h 2665708"/>
              <a:gd name="connsiteX9" fmla="*/ 2448732 w 2665708"/>
              <a:gd name="connsiteY9" fmla="*/ 898902 h 2665708"/>
              <a:gd name="connsiteX10" fmla="*/ 2278251 w 2665708"/>
              <a:gd name="connsiteY10" fmla="*/ 433953 h 2665708"/>
              <a:gd name="connsiteX11" fmla="*/ 1952786 w 2665708"/>
              <a:gd name="connsiteY11" fmla="*/ 0 h 2665708"/>
              <a:gd name="connsiteX0" fmla="*/ 1952786 w 2665708"/>
              <a:gd name="connsiteY0" fmla="*/ 0 h 3595606"/>
              <a:gd name="connsiteX1" fmla="*/ 1146874 w 2665708"/>
              <a:gd name="connsiteY1" fmla="*/ 185980 h 3595606"/>
              <a:gd name="connsiteX2" fmla="*/ 387457 w 2665708"/>
              <a:gd name="connsiteY2" fmla="*/ 805912 h 3595606"/>
              <a:gd name="connsiteX3" fmla="*/ 0 w 2665708"/>
              <a:gd name="connsiteY3" fmla="*/ 1751308 h 3595606"/>
              <a:gd name="connsiteX4" fmla="*/ 433952 w 2665708"/>
              <a:gd name="connsiteY4" fmla="*/ 2526224 h 3595606"/>
              <a:gd name="connsiteX5" fmla="*/ 759417 w 2665708"/>
              <a:gd name="connsiteY5" fmla="*/ 3595606 h 3595606"/>
              <a:gd name="connsiteX6" fmla="*/ 2526223 w 2665708"/>
              <a:gd name="connsiteY6" fmla="*/ 2495227 h 3595606"/>
              <a:gd name="connsiteX7" fmla="*/ 2665708 w 2665708"/>
              <a:gd name="connsiteY7" fmla="*/ 1658319 h 3595606"/>
              <a:gd name="connsiteX8" fmla="*/ 2634712 w 2665708"/>
              <a:gd name="connsiteY8" fmla="*/ 1503336 h 3595606"/>
              <a:gd name="connsiteX9" fmla="*/ 2448732 w 2665708"/>
              <a:gd name="connsiteY9" fmla="*/ 898902 h 3595606"/>
              <a:gd name="connsiteX10" fmla="*/ 2278251 w 2665708"/>
              <a:gd name="connsiteY10" fmla="*/ 433953 h 3595606"/>
              <a:gd name="connsiteX11" fmla="*/ 1952786 w 2665708"/>
              <a:gd name="connsiteY11" fmla="*/ 0 h 3595606"/>
              <a:gd name="connsiteX0" fmla="*/ 1952786 w 2665708"/>
              <a:gd name="connsiteY0" fmla="*/ 0 h 3595606"/>
              <a:gd name="connsiteX1" fmla="*/ 1146874 w 2665708"/>
              <a:gd name="connsiteY1" fmla="*/ 185980 h 3595606"/>
              <a:gd name="connsiteX2" fmla="*/ 387457 w 2665708"/>
              <a:gd name="connsiteY2" fmla="*/ 805912 h 3595606"/>
              <a:gd name="connsiteX3" fmla="*/ 0 w 2665708"/>
              <a:gd name="connsiteY3" fmla="*/ 1751308 h 3595606"/>
              <a:gd name="connsiteX4" fmla="*/ 433952 w 2665708"/>
              <a:gd name="connsiteY4" fmla="*/ 2526224 h 3595606"/>
              <a:gd name="connsiteX5" fmla="*/ 759417 w 2665708"/>
              <a:gd name="connsiteY5" fmla="*/ 3595606 h 3595606"/>
              <a:gd name="connsiteX6" fmla="*/ 2526223 w 2665708"/>
              <a:gd name="connsiteY6" fmla="*/ 2495227 h 3595606"/>
              <a:gd name="connsiteX7" fmla="*/ 2665708 w 2665708"/>
              <a:gd name="connsiteY7" fmla="*/ 1658319 h 3595606"/>
              <a:gd name="connsiteX8" fmla="*/ 2634712 w 2665708"/>
              <a:gd name="connsiteY8" fmla="*/ 1503336 h 3595606"/>
              <a:gd name="connsiteX9" fmla="*/ 2448732 w 2665708"/>
              <a:gd name="connsiteY9" fmla="*/ 898902 h 3595606"/>
              <a:gd name="connsiteX10" fmla="*/ 2278251 w 2665708"/>
              <a:gd name="connsiteY10" fmla="*/ 433953 h 3595606"/>
              <a:gd name="connsiteX11" fmla="*/ 1952786 w 266570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665708 w 2929178"/>
              <a:gd name="connsiteY7" fmla="*/ 1658319 h 3595606"/>
              <a:gd name="connsiteX8" fmla="*/ 2634712 w 2929178"/>
              <a:gd name="connsiteY8" fmla="*/ 1503336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503336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665708 w 2929178"/>
              <a:gd name="connsiteY9" fmla="*/ 759417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46494 w 2929178"/>
              <a:gd name="connsiteY2" fmla="*/ 449451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665708 w 2929178"/>
              <a:gd name="connsiteY9" fmla="*/ 759417 h 3595606"/>
              <a:gd name="connsiteX10" fmla="*/ 2278251 w 2929178"/>
              <a:gd name="connsiteY10" fmla="*/ 433953 h 3595606"/>
              <a:gd name="connsiteX11" fmla="*/ 1952786 w 2929178"/>
              <a:gd name="connsiteY11" fmla="*/ 0 h 359560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665708 w 2929178"/>
              <a:gd name="connsiteY9" fmla="*/ 573437 h 3409626"/>
              <a:gd name="connsiteX10" fmla="*/ 2278251 w 2929178"/>
              <a:gd name="connsiteY10" fmla="*/ 247973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78251 w 2929178"/>
              <a:gd name="connsiteY10" fmla="*/ 247973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16257 w 2929178"/>
              <a:gd name="connsiteY10" fmla="*/ 433952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123986 w 2929178"/>
              <a:gd name="connsiteY4" fmla="*/ 243323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16257 w 2929178"/>
              <a:gd name="connsiteY10" fmla="*/ 433952 h 3409626"/>
              <a:gd name="connsiteX11" fmla="*/ 1844298 w 2929178"/>
              <a:gd name="connsiteY11" fmla="*/ 216976 h 3409626"/>
              <a:gd name="connsiteX0" fmla="*/ 1844298 w 2929178"/>
              <a:gd name="connsiteY0" fmla="*/ 216976 h 3316636"/>
              <a:gd name="connsiteX1" fmla="*/ 1146874 w 2929178"/>
              <a:gd name="connsiteY1" fmla="*/ 0 h 3316636"/>
              <a:gd name="connsiteX2" fmla="*/ 46494 w 2929178"/>
              <a:gd name="connsiteY2" fmla="*/ 263471 h 3316636"/>
              <a:gd name="connsiteX3" fmla="*/ 0 w 2929178"/>
              <a:gd name="connsiteY3" fmla="*/ 1565328 h 3316636"/>
              <a:gd name="connsiteX4" fmla="*/ 123986 w 2929178"/>
              <a:gd name="connsiteY4" fmla="*/ 2433234 h 3316636"/>
              <a:gd name="connsiteX5" fmla="*/ 790414 w 2929178"/>
              <a:gd name="connsiteY5" fmla="*/ 3316636 h 3316636"/>
              <a:gd name="connsiteX6" fmla="*/ 2929178 w 2929178"/>
              <a:gd name="connsiteY6" fmla="*/ 2789695 h 3316636"/>
              <a:gd name="connsiteX7" fmla="*/ 2867186 w 2929178"/>
              <a:gd name="connsiteY7" fmla="*/ 1363851 h 3316636"/>
              <a:gd name="connsiteX8" fmla="*/ 2634712 w 2929178"/>
              <a:gd name="connsiteY8" fmla="*/ 836909 h 3316636"/>
              <a:gd name="connsiteX9" fmla="*/ 2402237 w 2929178"/>
              <a:gd name="connsiteY9" fmla="*/ 650928 h 3316636"/>
              <a:gd name="connsiteX10" fmla="*/ 2216257 w 2929178"/>
              <a:gd name="connsiteY10" fmla="*/ 433952 h 3316636"/>
              <a:gd name="connsiteX11" fmla="*/ 1844298 w 2929178"/>
              <a:gd name="connsiteY11" fmla="*/ 216976 h 331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9178" h="3316636">
                <a:moveTo>
                  <a:pt x="1844298" y="216976"/>
                </a:moveTo>
                <a:lnTo>
                  <a:pt x="1146874" y="0"/>
                </a:lnTo>
                <a:lnTo>
                  <a:pt x="46494" y="263471"/>
                </a:lnTo>
                <a:lnTo>
                  <a:pt x="0" y="1565328"/>
                </a:lnTo>
                <a:lnTo>
                  <a:pt x="123986" y="2433234"/>
                </a:lnTo>
                <a:lnTo>
                  <a:pt x="790414" y="3316636"/>
                </a:lnTo>
                <a:cubicBezTo>
                  <a:pt x="2061275" y="3166819"/>
                  <a:pt x="2340243" y="3156488"/>
                  <a:pt x="2929178" y="2789695"/>
                </a:cubicBezTo>
                <a:lnTo>
                  <a:pt x="2867186" y="1363851"/>
                </a:lnTo>
                <a:lnTo>
                  <a:pt x="2634712" y="836909"/>
                </a:lnTo>
                <a:lnTo>
                  <a:pt x="2402237" y="650928"/>
                </a:lnTo>
                <a:lnTo>
                  <a:pt x="2216257" y="433952"/>
                </a:lnTo>
                <a:lnTo>
                  <a:pt x="1844298" y="216976"/>
                </a:lnTo>
                <a:close/>
              </a:path>
            </a:pathLst>
          </a:cu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8488" y="743919"/>
            <a:ext cx="3574787" cy="3549112"/>
          </a:xfrm>
          <a:custGeom>
            <a:avLst/>
            <a:gdLst>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65709 w 3580109"/>
              <a:gd name="connsiteY10" fmla="*/ 294467 h 3549112"/>
              <a:gd name="connsiteX11" fmla="*/ 2681207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65709 w 3580109"/>
              <a:gd name="connsiteY10" fmla="*/ 294467 h 3549112"/>
              <a:gd name="connsiteX11" fmla="*/ 2603715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34712 w 3580109"/>
              <a:gd name="connsiteY10" fmla="*/ 340962 h 3549112"/>
              <a:gd name="connsiteX11" fmla="*/ 2603715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34712 w 3580109"/>
              <a:gd name="connsiteY10" fmla="*/ 340962 h 3549112"/>
              <a:gd name="connsiteX11" fmla="*/ 2712204 w 3580109"/>
              <a:gd name="connsiteY11" fmla="*/ 402956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34712 w 3580109"/>
              <a:gd name="connsiteY11" fmla="*/ 340962 h 3549112"/>
              <a:gd name="connsiteX12" fmla="*/ 2712204 w 3580109"/>
              <a:gd name="connsiteY12" fmla="*/ 402956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34712 w 3580109"/>
              <a:gd name="connsiteY11" fmla="*/ 340962 h 3549112"/>
              <a:gd name="connsiteX12" fmla="*/ 3006672 w 3580109"/>
              <a:gd name="connsiteY12" fmla="*/ 821411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743200 w 3580109"/>
              <a:gd name="connsiteY11" fmla="*/ 418453 h 3549112"/>
              <a:gd name="connsiteX12" fmla="*/ 3006672 w 3580109"/>
              <a:gd name="connsiteY12" fmla="*/ 821411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96636 w 3580109"/>
              <a:gd name="connsiteY11" fmla="*/ 371958 h 3549112"/>
              <a:gd name="connsiteX12" fmla="*/ 3006672 w 3580109"/>
              <a:gd name="connsiteY12" fmla="*/ 821411 h 354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0109" h="3549112">
                <a:moveTo>
                  <a:pt x="2727702" y="371959"/>
                </a:moveTo>
                <a:lnTo>
                  <a:pt x="2216258" y="0"/>
                </a:lnTo>
                <a:lnTo>
                  <a:pt x="1549831" y="294467"/>
                </a:lnTo>
                <a:lnTo>
                  <a:pt x="139485" y="821410"/>
                </a:lnTo>
                <a:lnTo>
                  <a:pt x="0" y="2092271"/>
                </a:lnTo>
                <a:lnTo>
                  <a:pt x="0" y="3239145"/>
                </a:lnTo>
                <a:lnTo>
                  <a:pt x="1084881" y="3549112"/>
                </a:lnTo>
                <a:lnTo>
                  <a:pt x="2479729" y="3533613"/>
                </a:lnTo>
                <a:lnTo>
                  <a:pt x="3425126" y="2836189"/>
                </a:lnTo>
                <a:lnTo>
                  <a:pt x="3580109" y="1580827"/>
                </a:lnTo>
                <a:cubicBezTo>
                  <a:pt x="3347634" y="1276027"/>
                  <a:pt x="3223648" y="1126210"/>
                  <a:pt x="2991173" y="821410"/>
                </a:cubicBezTo>
                <a:lnTo>
                  <a:pt x="2696636" y="371958"/>
                </a:lnTo>
                <a:lnTo>
                  <a:pt x="3006672" y="821411"/>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8" name="Freeform 37"/>
          <p:cNvSpPr/>
          <p:nvPr/>
        </p:nvSpPr>
        <p:spPr>
          <a:xfrm>
            <a:off x="7051729" y="334505"/>
            <a:ext cx="5083444" cy="3704095"/>
          </a:xfrm>
          <a:custGeom>
            <a:avLst/>
            <a:gdLst>
              <a:gd name="connsiteX0" fmla="*/ 5021451 w 5083444"/>
              <a:gd name="connsiteY0" fmla="*/ 1565329 h 3704095"/>
              <a:gd name="connsiteX1" fmla="*/ 4943959 w 5083444"/>
              <a:gd name="connsiteY1" fmla="*/ 681925 h 3704095"/>
              <a:gd name="connsiteX2" fmla="*/ 4633993 w 5083444"/>
              <a:gd name="connsiteY2" fmla="*/ 139485 h 3704095"/>
              <a:gd name="connsiteX3" fmla="*/ 3936569 w 5083444"/>
              <a:gd name="connsiteY3" fmla="*/ 0 h 3704095"/>
              <a:gd name="connsiteX4" fmla="*/ 2820691 w 5083444"/>
              <a:gd name="connsiteY4" fmla="*/ 46495 h 3704095"/>
              <a:gd name="connsiteX5" fmla="*/ 1813302 w 5083444"/>
              <a:gd name="connsiteY5" fmla="*/ 15498 h 3704095"/>
              <a:gd name="connsiteX6" fmla="*/ 1007390 w 5083444"/>
              <a:gd name="connsiteY6" fmla="*/ 263471 h 3704095"/>
              <a:gd name="connsiteX7" fmla="*/ 154983 w 5083444"/>
              <a:gd name="connsiteY7" fmla="*/ 991891 h 3704095"/>
              <a:gd name="connsiteX8" fmla="*/ 0 w 5083444"/>
              <a:gd name="connsiteY8" fmla="*/ 1766807 h 3704095"/>
              <a:gd name="connsiteX9" fmla="*/ 247973 w 5083444"/>
              <a:gd name="connsiteY9" fmla="*/ 2433234 h 3704095"/>
              <a:gd name="connsiteX10" fmla="*/ 867905 w 5083444"/>
              <a:gd name="connsiteY10" fmla="*/ 3068664 h 3704095"/>
              <a:gd name="connsiteX11" fmla="*/ 1642820 w 5083444"/>
              <a:gd name="connsiteY11" fmla="*/ 3270142 h 3704095"/>
              <a:gd name="connsiteX12" fmla="*/ 2324746 w 5083444"/>
              <a:gd name="connsiteY12" fmla="*/ 3549112 h 3704095"/>
              <a:gd name="connsiteX13" fmla="*/ 3440624 w 5083444"/>
              <a:gd name="connsiteY13" fmla="*/ 3704095 h 3704095"/>
              <a:gd name="connsiteX14" fmla="*/ 4664990 w 5083444"/>
              <a:gd name="connsiteY14" fmla="*/ 3471620 h 3704095"/>
              <a:gd name="connsiteX15" fmla="*/ 5083444 w 5083444"/>
              <a:gd name="connsiteY15" fmla="*/ 3239146 h 3704095"/>
              <a:gd name="connsiteX16" fmla="*/ 5083444 w 5083444"/>
              <a:gd name="connsiteY16" fmla="*/ 2541722 h 3704095"/>
              <a:gd name="connsiteX17" fmla="*/ 5021451 w 5083444"/>
              <a:gd name="connsiteY17" fmla="*/ 1565329 h 370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3444" h="3704095">
                <a:moveTo>
                  <a:pt x="5021451" y="1565329"/>
                </a:moveTo>
                <a:lnTo>
                  <a:pt x="4943959" y="681925"/>
                </a:lnTo>
                <a:lnTo>
                  <a:pt x="4633993" y="139485"/>
                </a:lnTo>
                <a:lnTo>
                  <a:pt x="3936569" y="0"/>
                </a:lnTo>
                <a:lnTo>
                  <a:pt x="2820691" y="46495"/>
                </a:lnTo>
                <a:lnTo>
                  <a:pt x="1813302" y="15498"/>
                </a:lnTo>
                <a:lnTo>
                  <a:pt x="1007390" y="263471"/>
                </a:lnTo>
                <a:lnTo>
                  <a:pt x="154983" y="991891"/>
                </a:lnTo>
                <a:lnTo>
                  <a:pt x="0" y="1766807"/>
                </a:lnTo>
                <a:lnTo>
                  <a:pt x="247973" y="2433234"/>
                </a:lnTo>
                <a:lnTo>
                  <a:pt x="867905" y="3068664"/>
                </a:lnTo>
                <a:lnTo>
                  <a:pt x="1642820" y="3270142"/>
                </a:lnTo>
                <a:lnTo>
                  <a:pt x="2324746" y="3549112"/>
                </a:lnTo>
                <a:lnTo>
                  <a:pt x="3440624" y="3704095"/>
                </a:lnTo>
                <a:lnTo>
                  <a:pt x="4664990" y="3471620"/>
                </a:lnTo>
                <a:lnTo>
                  <a:pt x="5083444" y="3239146"/>
                </a:lnTo>
                <a:lnTo>
                  <a:pt x="5083444" y="2541722"/>
                </a:lnTo>
                <a:lnTo>
                  <a:pt x="5021451" y="1565329"/>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98285" y="4912043"/>
            <a:ext cx="11658600"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Mua một quả bóng bay và một chiếc bút chì hết </a:t>
            </a:r>
            <a:r>
              <a:rPr lang="en-US" sz="3200" b="1" smtClean="0">
                <a:solidFill>
                  <a:srgbClr val="FF0000"/>
                </a:solidFill>
                <a:latin typeface="Times New Roman" panose="02020603050405020304" pitchFamily="18" charset="0"/>
                <a:cs typeface="Times New Roman" panose="02020603050405020304" pitchFamily="18" charset="0"/>
              </a:rPr>
              <a:t>2500</a:t>
            </a:r>
            <a:r>
              <a:rPr lang="en-US" sz="3200" smtClean="0">
                <a:solidFill>
                  <a:srgbClr val="FF0000"/>
                </a:solidFill>
                <a:latin typeface="Times New Roman" panose="02020603050405020304" pitchFamily="18" charset="0"/>
                <a:cs typeface="Times New Roman" panose="02020603050405020304" pitchFamily="18" charset="0"/>
              </a:rPr>
              <a:t> đồng.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2" name="Freeform 41"/>
          <p:cNvSpPr/>
          <p:nvPr/>
        </p:nvSpPr>
        <p:spPr>
          <a:xfrm>
            <a:off x="77492" y="712922"/>
            <a:ext cx="6989735" cy="3440624"/>
          </a:xfrm>
          <a:custGeom>
            <a:avLst/>
            <a:gdLst>
              <a:gd name="connsiteX0" fmla="*/ 6989735 w 6989735"/>
              <a:gd name="connsiteY0" fmla="*/ 449451 h 3440624"/>
              <a:gd name="connsiteX1" fmla="*/ 6090833 w 6989735"/>
              <a:gd name="connsiteY1" fmla="*/ 15498 h 3440624"/>
              <a:gd name="connsiteX2" fmla="*/ 4974955 w 6989735"/>
              <a:gd name="connsiteY2" fmla="*/ 0 h 3440624"/>
              <a:gd name="connsiteX3" fmla="*/ 3673098 w 6989735"/>
              <a:gd name="connsiteY3" fmla="*/ 0 h 3440624"/>
              <a:gd name="connsiteX4" fmla="*/ 2169762 w 6989735"/>
              <a:gd name="connsiteY4" fmla="*/ 30997 h 3440624"/>
              <a:gd name="connsiteX5" fmla="*/ 1456840 w 6989735"/>
              <a:gd name="connsiteY5" fmla="*/ 61993 h 3440624"/>
              <a:gd name="connsiteX6" fmla="*/ 681925 w 6989735"/>
              <a:gd name="connsiteY6" fmla="*/ 542441 h 3440624"/>
              <a:gd name="connsiteX7" fmla="*/ 232474 w 6989735"/>
              <a:gd name="connsiteY7" fmla="*/ 1162373 h 3440624"/>
              <a:gd name="connsiteX8" fmla="*/ 92989 w 6989735"/>
              <a:gd name="connsiteY8" fmla="*/ 2154264 h 3440624"/>
              <a:gd name="connsiteX9" fmla="*/ 0 w 6989735"/>
              <a:gd name="connsiteY9" fmla="*/ 3208149 h 3440624"/>
              <a:gd name="connsiteX10" fmla="*/ 1534332 w 6989735"/>
              <a:gd name="connsiteY10" fmla="*/ 3440624 h 3440624"/>
              <a:gd name="connsiteX11" fmla="*/ 2417735 w 6989735"/>
              <a:gd name="connsiteY11" fmla="*/ 3161654 h 3440624"/>
              <a:gd name="connsiteX12" fmla="*/ 3564610 w 6989735"/>
              <a:gd name="connsiteY12" fmla="*/ 2541722 h 3440624"/>
              <a:gd name="connsiteX13" fmla="*/ 4525505 w 6989735"/>
              <a:gd name="connsiteY13" fmla="*/ 1968285 h 3440624"/>
              <a:gd name="connsiteX14" fmla="*/ 5796366 w 6989735"/>
              <a:gd name="connsiteY14" fmla="*/ 1797803 h 3440624"/>
              <a:gd name="connsiteX15" fmla="*/ 6478291 w 6989735"/>
              <a:gd name="connsiteY15" fmla="*/ 1487837 h 3440624"/>
              <a:gd name="connsiteX16" fmla="*/ 6989735 w 6989735"/>
              <a:gd name="connsiteY16" fmla="*/ 1115878 h 3440624"/>
              <a:gd name="connsiteX17" fmla="*/ 6989735 w 6989735"/>
              <a:gd name="connsiteY17" fmla="*/ 449451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9735" h="3440624">
                <a:moveTo>
                  <a:pt x="6989735" y="449451"/>
                </a:moveTo>
                <a:lnTo>
                  <a:pt x="6090833" y="15498"/>
                </a:lnTo>
                <a:lnTo>
                  <a:pt x="4974955" y="0"/>
                </a:lnTo>
                <a:lnTo>
                  <a:pt x="3673098" y="0"/>
                </a:lnTo>
                <a:lnTo>
                  <a:pt x="2169762" y="30997"/>
                </a:lnTo>
                <a:lnTo>
                  <a:pt x="1456840" y="61993"/>
                </a:lnTo>
                <a:lnTo>
                  <a:pt x="681925" y="542441"/>
                </a:lnTo>
                <a:lnTo>
                  <a:pt x="232474" y="1162373"/>
                </a:lnTo>
                <a:lnTo>
                  <a:pt x="92989" y="2154264"/>
                </a:lnTo>
                <a:lnTo>
                  <a:pt x="0" y="3208149"/>
                </a:lnTo>
                <a:lnTo>
                  <a:pt x="1534332" y="3440624"/>
                </a:lnTo>
                <a:lnTo>
                  <a:pt x="2417735" y="3161654"/>
                </a:lnTo>
                <a:lnTo>
                  <a:pt x="3564610" y="2541722"/>
                </a:lnTo>
                <a:lnTo>
                  <a:pt x="4525505" y="1968285"/>
                </a:lnTo>
                <a:lnTo>
                  <a:pt x="5796366" y="1797803"/>
                </a:lnTo>
                <a:lnTo>
                  <a:pt x="6478291" y="1487837"/>
                </a:lnTo>
                <a:lnTo>
                  <a:pt x="6989735" y="1115878"/>
                </a:lnTo>
                <a:lnTo>
                  <a:pt x="6989735" y="449451"/>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61441" y="5254703"/>
            <a:ext cx="11954518"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Giá </a:t>
            </a:r>
            <a:r>
              <a:rPr lang="en-US" sz="3200">
                <a:solidFill>
                  <a:srgbClr val="FF0000"/>
                </a:solidFill>
                <a:latin typeface="Times New Roman" panose="02020603050405020304" pitchFamily="18" charset="0"/>
                <a:cs typeface="Times New Roman" panose="02020603050405020304" pitchFamily="18" charset="0"/>
              </a:rPr>
              <a:t>tiền một lọ hoa nhiều hơn giá tiền một cái lược </a:t>
            </a:r>
            <a:r>
              <a:rPr lang="en-US" sz="3200" smtClean="0">
                <a:solidFill>
                  <a:srgbClr val="FF0000"/>
                </a:solidFill>
                <a:latin typeface="Times New Roman" panose="02020603050405020304" pitchFamily="18" charset="0"/>
                <a:cs typeface="Times New Roman" panose="02020603050405020304" pitchFamily="18" charset="0"/>
              </a:rPr>
              <a:t>là </a:t>
            </a:r>
            <a:r>
              <a:rPr lang="en-US" sz="3200" b="1" smtClean="0">
                <a:solidFill>
                  <a:srgbClr val="FF0000"/>
                </a:solidFill>
                <a:latin typeface="Times New Roman" panose="02020603050405020304" pitchFamily="18" charset="0"/>
                <a:cs typeface="Times New Roman" panose="02020603050405020304" pitchFamily="18" charset="0"/>
              </a:rPr>
              <a:t>4700</a:t>
            </a:r>
            <a:r>
              <a:rPr lang="en-US" sz="3200" smtClean="0">
                <a:solidFill>
                  <a:srgbClr val="FF0000"/>
                </a:solidFill>
                <a:latin typeface="Times New Roman" panose="02020603050405020304" pitchFamily="18" charset="0"/>
                <a:cs typeface="Times New Roman" panose="02020603050405020304" pitchFamily="18" charset="0"/>
              </a:rPr>
              <a:t> đồng.</a:t>
            </a:r>
            <a:endParaRPr lang="en-US">
              <a:solidFill>
                <a:srgbClr val="FF0000"/>
              </a:solidFill>
            </a:endParaRPr>
          </a:p>
        </p:txBody>
      </p:sp>
    </p:spTree>
    <p:custDataLst>
      <p:tags r:id="rId1"/>
    </p:custDataLst>
    <p:extLst>
      <p:ext uri="{BB962C8B-B14F-4D97-AF65-F5344CB8AC3E}">
        <p14:creationId xmlns:p14="http://schemas.microsoft.com/office/powerpoint/2010/main" xmlns="" val="2112748707"/>
      </p:ext>
    </p:extLst>
  </p:cSld>
  <p:clrMapOvr>
    <a:masterClrMapping/>
  </p:clrMapOvr>
  <mc:AlternateContent xmlns:mc="http://schemas.openxmlformats.org/markup-compatibility/2006">
    <mc:Choice xmlns:p14="http://schemas.microsoft.com/office/powerpoint/2010/main" xmlns="" Requires="p14">
      <p:transition p14:dur="10" advTm="101186"/>
    </mc:Choice>
    <mc:Fallback>
      <p:transition advTm="1011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par>
                          <p:cTn id="13" fill="hold">
                            <p:stCondLst>
                              <p:cond delay="20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250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par>
                          <p:cTn id="25" fill="hold">
                            <p:stCondLst>
                              <p:cond delay="5000"/>
                            </p:stCondLst>
                            <p:childTnLst>
                              <p:par>
                                <p:cTn id="26" presetID="22" presetClass="entr" presetSubtype="2"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right)">
                                      <p:cBhvr>
                                        <p:cTn id="28" dur="500"/>
                                        <p:tgtEl>
                                          <p:spTgt spid="22"/>
                                        </p:tgtEl>
                                      </p:cBhvr>
                                    </p:animEffect>
                                  </p:childTnLst>
                                </p:cTn>
                              </p:par>
                            </p:childTnLst>
                          </p:cTn>
                        </p:par>
                        <p:par>
                          <p:cTn id="29" fill="hold">
                            <p:stCondLst>
                              <p:cond delay="5500"/>
                            </p:stCondLst>
                            <p:childTnLst>
                              <p:par>
                                <p:cTn id="30" presetID="22" presetClass="entr" presetSubtype="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par>
                          <p:cTn id="33" fill="hold">
                            <p:stCondLst>
                              <p:cond delay="6000"/>
                            </p:stCondLst>
                            <p:childTnLst>
                              <p:par>
                                <p:cTn id="34" presetID="21" presetClass="entr" presetSubtype="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2000"/>
                                        <p:tgtEl>
                                          <p:spTgt spid="6"/>
                                        </p:tgtEl>
                                      </p:cBhvr>
                                    </p:animEffect>
                                  </p:childTnLst>
                                </p:cTn>
                              </p:par>
                            </p:childTnLst>
                          </p:cTn>
                        </p:par>
                        <p:par>
                          <p:cTn id="37" fill="hold">
                            <p:stCondLst>
                              <p:cond delay="8000"/>
                            </p:stCondLst>
                            <p:childTnLst>
                              <p:par>
                                <p:cTn id="38" presetID="22"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par>
                          <p:cTn id="41" fill="hold">
                            <p:stCondLst>
                              <p:cond delay="850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par>
                          <p:cTn id="45" fill="hold">
                            <p:stCondLst>
                              <p:cond delay="9000"/>
                            </p:stCondLst>
                            <p:childTnLst>
                              <p:par>
                                <p:cTn id="46" presetID="21" presetClass="entr" presetSubtype="1"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heel(1)">
                                      <p:cBhvr>
                                        <p:cTn id="48" dur="2000"/>
                                        <p:tgtEl>
                                          <p:spTgt spid="8"/>
                                        </p:tgtEl>
                                      </p:cBhvr>
                                    </p:animEffect>
                                  </p:childTnLst>
                                </p:cTn>
                              </p:par>
                            </p:childTnLst>
                          </p:cTn>
                        </p:par>
                        <p:par>
                          <p:cTn id="49" fill="hold">
                            <p:stCondLst>
                              <p:cond delay="11000"/>
                            </p:stCondLst>
                            <p:childTnLst>
                              <p:par>
                                <p:cTn id="50" presetID="22" presetClass="entr" presetSubtype="8"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par>
                          <p:cTn id="53" fill="hold">
                            <p:stCondLst>
                              <p:cond delay="11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par>
                          <p:cTn id="57" fill="hold">
                            <p:stCondLst>
                              <p:cond delay="12000"/>
                            </p:stCondLst>
                            <p:childTnLst>
                              <p:par>
                                <p:cTn id="58" presetID="21" presetClass="entr" presetSubtype="1"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heel(1)">
                                      <p:cBhvr>
                                        <p:cTn id="60" dur="2000"/>
                                        <p:tgtEl>
                                          <p:spTgt spid="7"/>
                                        </p:tgtEl>
                                      </p:cBhvr>
                                    </p:animEffect>
                                  </p:childTnLst>
                                </p:cTn>
                              </p:par>
                            </p:childTnLst>
                          </p:cTn>
                        </p:par>
                        <p:par>
                          <p:cTn id="61" fill="hold">
                            <p:stCondLst>
                              <p:cond delay="14000"/>
                            </p:stCondLst>
                            <p:childTnLst>
                              <p:par>
                                <p:cTn id="62" presetID="22" presetClass="entr" presetSubtype="1"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up)">
                                      <p:cBhvr>
                                        <p:cTn id="64" dur="500"/>
                                        <p:tgtEl>
                                          <p:spTgt spid="33"/>
                                        </p:tgtEl>
                                      </p:cBhvr>
                                    </p:animEffect>
                                  </p:childTnLst>
                                </p:cTn>
                              </p:par>
                            </p:childTnLst>
                          </p:cTn>
                        </p:par>
                        <p:par>
                          <p:cTn id="65" fill="hold">
                            <p:stCondLst>
                              <p:cond delay="14500"/>
                            </p:stCondLst>
                            <p:childTnLst>
                              <p:par>
                                <p:cTn id="66" presetID="22" presetClass="entr" presetSubtype="1"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par>
                          <p:cTn id="69" fill="hold">
                            <p:stCondLst>
                              <p:cond delay="15000"/>
                            </p:stCondLst>
                            <p:childTnLst>
                              <p:par>
                                <p:cTn id="70" presetID="14" presetClass="entr" presetSubtype="1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randombar(horizontal)">
                                      <p:cBhvr>
                                        <p:cTn id="72" dur="500"/>
                                        <p:tgtEl>
                                          <p:spTgt spid="9"/>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randombar(horizontal)">
                                      <p:cBhvr>
                                        <p:cTn id="75" dur="500"/>
                                        <p:tgtEl>
                                          <p:spTgt spid="34"/>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randombar(horizont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heel(1)">
                                      <p:cBhvr>
                                        <p:cTn id="83" dur="2000"/>
                                        <p:tgtEl>
                                          <p:spTgt spid="36"/>
                                        </p:tgtEl>
                                      </p:cBhvr>
                                    </p:animEffect>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heel(1)">
                                      <p:cBhvr>
                                        <p:cTn id="88" dur="2000"/>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6"/>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7"/>
                                        </p:tgtEl>
                                        <p:attrNameLst>
                                          <p:attrName>style.visibility</p:attrName>
                                        </p:attrNameLst>
                                      </p:cBhvr>
                                      <p:to>
                                        <p:strVal val="hidden"/>
                                      </p:to>
                                    </p:set>
                                  </p:childTnLst>
                                </p:cTn>
                              </p:par>
                            </p:childTnLst>
                          </p:cTn>
                        </p:par>
                        <p:par>
                          <p:cTn id="97" fill="hold">
                            <p:stCondLst>
                              <p:cond delay="0"/>
                            </p:stCondLst>
                            <p:childTnLst>
                              <p:par>
                                <p:cTn id="98" presetID="64" presetClass="path" presetSubtype="0" accel="50000" decel="50000" fill="hold" grpId="1" nodeType="afterEffect">
                                  <p:stCondLst>
                                    <p:cond delay="0"/>
                                  </p:stCondLst>
                                  <p:childTnLst>
                                    <p:animMotion origin="layout" path="M -3.54167E-6 -0.00185 L -0.00156 -0.13194 " pathEditMode="relative" rAng="0" ptsTypes="AA">
                                      <p:cBhvr>
                                        <p:cTn id="99" dur="2000" fill="hold"/>
                                        <p:tgtEl>
                                          <p:spTgt spid="34"/>
                                        </p:tgtEl>
                                        <p:attrNameLst>
                                          <p:attrName>ppt_x</p:attrName>
                                          <p:attrName>ppt_y</p:attrName>
                                        </p:attrNameLst>
                                      </p:cBhvr>
                                      <p:rCtr x="-78" y="-6505"/>
                                    </p:animMotion>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heel(1)">
                                      <p:cBhvr>
                                        <p:cTn id="104" dur="20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left)">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2" nodeType="clickEffect">
                                  <p:stCondLst>
                                    <p:cond delay="0"/>
                                  </p:stCondLst>
                                  <p:childTnLst>
                                    <p:set>
                                      <p:cBhvr>
                                        <p:cTn id="113" dur="1" fill="hold">
                                          <p:stCondLst>
                                            <p:cond delay="0"/>
                                          </p:stCondLst>
                                        </p:cTn>
                                        <p:tgtEl>
                                          <p:spTgt spid="34"/>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8"/>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39"/>
                                        </p:tgtEl>
                                        <p:attrNameLst>
                                          <p:attrName>style.visibility</p:attrName>
                                        </p:attrNameLst>
                                      </p:cBhvr>
                                      <p:to>
                                        <p:strVal val="hidden"/>
                                      </p:to>
                                    </p:set>
                                  </p:childTnLst>
                                </p:cTn>
                              </p:par>
                            </p:childTnLst>
                          </p:cTn>
                        </p:par>
                        <p:par>
                          <p:cTn id="118" fill="hold">
                            <p:stCondLst>
                              <p:cond delay="0"/>
                            </p:stCondLst>
                            <p:childTnLst>
                              <p:par>
                                <p:cTn id="119" presetID="64" presetClass="path" presetSubtype="0" accel="50000" decel="50000" fill="hold" grpId="1" nodeType="afterEffect">
                                  <p:stCondLst>
                                    <p:cond delay="0"/>
                                  </p:stCondLst>
                                  <p:childTnLst>
                                    <p:animMotion origin="layout" path="M 2.29167E-6 1.85185E-6 L 0.00143 -0.19769 " pathEditMode="relative" rAng="0" ptsTypes="AA">
                                      <p:cBhvr>
                                        <p:cTn id="120" dur="2000" fill="hold"/>
                                        <p:tgtEl>
                                          <p:spTgt spid="35"/>
                                        </p:tgtEl>
                                        <p:attrNameLst>
                                          <p:attrName>ppt_x</p:attrName>
                                          <p:attrName>ppt_y</p:attrName>
                                        </p:attrNameLst>
                                      </p:cBhvr>
                                      <p:rCtr x="65" y="-9884"/>
                                    </p:animMotion>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grpId="0" nodeType="click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wheel(1)">
                                      <p:cBhvr>
                                        <p:cTn id="125" dur="2000"/>
                                        <p:tgtEl>
                                          <p:spTgt spid="4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44">
                                            <p:txEl>
                                              <p:pRg st="0" end="0"/>
                                            </p:txEl>
                                          </p:spTgt>
                                        </p:tgtEl>
                                        <p:attrNameLst>
                                          <p:attrName>style.visibility</p:attrName>
                                        </p:attrNameLst>
                                      </p:cBhvr>
                                      <p:to>
                                        <p:strVal val="visible"/>
                                      </p:to>
                                    </p:set>
                                    <p:animEffect transition="in" filter="wipe(left)">
                                      <p:cBhvr>
                                        <p:cTn id="130" dur="500"/>
                                        <p:tgtEl>
                                          <p:spTgt spid="44">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44">
                                            <p:txEl>
                                              <p:pRg st="0" end="0"/>
                                            </p:txEl>
                                          </p:spTgt>
                                        </p:tgtEl>
                                        <p:attrNameLst>
                                          <p:attrName>style.visibility</p:attrName>
                                        </p:attrNameLst>
                                      </p:cBhvr>
                                      <p:to>
                                        <p:strVal val="hidden"/>
                                      </p:to>
                                    </p:set>
                                  </p:childTnLst>
                                </p:cTn>
                              </p:par>
                              <p:par>
                                <p:cTn id="137" presetID="1" presetClass="exit" presetSubtype="0" fill="hold" grpId="2" nodeType="withEffect">
                                  <p:stCondLst>
                                    <p:cond delay="0"/>
                                  </p:stCondLst>
                                  <p:childTnLst>
                                    <p:set>
                                      <p:cBhvr>
                                        <p:cTn id="13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2" grpId="0"/>
      <p:bldP spid="13" grpId="0"/>
      <p:bldP spid="14" grpId="0"/>
      <p:bldP spid="15" grpId="0"/>
      <p:bldP spid="34" grpId="0"/>
      <p:bldP spid="34" grpId="1"/>
      <p:bldP spid="34" grpId="2"/>
      <p:bldP spid="35" grpId="0"/>
      <p:bldP spid="35" grpId="1"/>
      <p:bldP spid="35" grpId="2"/>
      <p:bldP spid="36" grpId="0" animBg="1"/>
      <p:bldP spid="36" grpId="1" animBg="1"/>
      <p:bldP spid="37" grpId="0" animBg="1"/>
      <p:bldP spid="37" grpId="1" animBg="1"/>
      <p:bldP spid="38" grpId="0" animBg="1"/>
      <p:bldP spid="38" grpId="1" animBg="1"/>
      <p:bldP spid="39" grpId="0"/>
      <p:bldP spid="39" grpId="1"/>
      <p:bldP spid="42" grpId="0" animBg="1"/>
      <p:bldP spid="42" grpId="1" animBg="1"/>
      <p:bldP spid="4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609600"/>
          </a:xfrm>
        </p:spPr>
        <p:txBody>
          <a:bodyPr>
            <a:normAutofit/>
          </a:bodyPr>
          <a:lstStyle/>
          <a:p>
            <a:pPr algn="l"/>
            <a:r>
              <a:rPr lang="en-US" sz="3200" b="1" u="sng" smtClean="0">
                <a:latin typeface="Times New Roman" panose="02020603050405020304" pitchFamily="18" charset="0"/>
                <a:cs typeface="Times New Roman" panose="02020603050405020304" pitchFamily="18" charset="0"/>
              </a:rPr>
              <a:t>Bài 2/132</a:t>
            </a:r>
            <a:r>
              <a:rPr lang="en-US" sz="3200" b="1" smtClean="0">
                <a:latin typeface="Times New Roman" panose="02020603050405020304" pitchFamily="18" charset="0"/>
                <a:cs typeface="Times New Roman" panose="02020603050405020304" pitchFamily="18" charset="0"/>
              </a:rPr>
              <a:t>: Phải lấy ra các tờ giấy bạc nào để được số tiền ở bên phải?</a:t>
            </a:r>
            <a:endParaRPr lang="en-US" sz="3200" b="1">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5" cstate="print"/>
          <a:stretch>
            <a:fillRect/>
          </a:stretch>
        </p:blipFill>
        <p:spPr>
          <a:xfrm>
            <a:off x="222498" y="1198020"/>
            <a:ext cx="11833362" cy="2005758"/>
          </a:xfrm>
          <a:prstGeom prst="rect">
            <a:avLst/>
          </a:prstGeom>
        </p:spPr>
      </p:pic>
      <p:sp>
        <p:nvSpPr>
          <p:cNvPr id="33" name="Rectangle 32"/>
          <p:cNvSpPr/>
          <p:nvPr/>
        </p:nvSpPr>
        <p:spPr>
          <a:xfrm>
            <a:off x="381000" y="1508580"/>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438400" y="1518231"/>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341176" y="2361004"/>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334000" y="2361004"/>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cstate="print"/>
          <a:stretch>
            <a:fillRect/>
          </a:stretch>
        </p:blipFill>
        <p:spPr>
          <a:xfrm>
            <a:off x="228600" y="3794580"/>
            <a:ext cx="11833362" cy="2072820"/>
          </a:xfrm>
          <a:prstGeom prst="rect">
            <a:avLst/>
          </a:prstGeom>
        </p:spPr>
      </p:pic>
      <p:sp>
        <p:nvSpPr>
          <p:cNvPr id="44" name="Rectangle 43"/>
          <p:cNvSpPr/>
          <p:nvPr/>
        </p:nvSpPr>
        <p:spPr>
          <a:xfrm>
            <a:off x="1066800" y="4175580"/>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105400" y="4175580"/>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95800" y="4976812"/>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81000" y="4937580"/>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426776" y="4976812"/>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493434" y="4968904"/>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419600" y="1532203"/>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507641" y="1532203"/>
            <a:ext cx="18288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152400" y="685800"/>
            <a:ext cx="5334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53" name="TextBox 52"/>
          <p:cNvSpPr txBox="1"/>
          <p:nvPr/>
        </p:nvSpPr>
        <p:spPr>
          <a:xfrm>
            <a:off x="114300" y="3301425"/>
            <a:ext cx="53340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b,</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3895219478"/>
      </p:ext>
    </p:extLst>
  </p:cSld>
  <p:clrMapOvr>
    <a:masterClrMapping/>
  </p:clrMapOvr>
  <mc:AlternateContent xmlns:mc="http://schemas.openxmlformats.org/markup-compatibility/2006">
    <mc:Choice xmlns:p14="http://schemas.microsoft.com/office/powerpoint/2010/main" xmlns="" Requires="p14">
      <p:transition p14:dur="0" advTm="84609"/>
    </mc:Choice>
    <mc:Fallback>
      <p:transition advTm="84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heel(1)">
                                      <p:cBhvr>
                                        <p:cTn id="26" dur="2000"/>
                                        <p:tgtEl>
                                          <p:spTgt spid="33"/>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heel(1)">
                                      <p:cBhvr>
                                        <p:cTn id="30" dur="2000"/>
                                        <p:tgtEl>
                                          <p:spTgt spid="34"/>
                                        </p:tgtEl>
                                      </p:cBhvr>
                                    </p:animEffect>
                                  </p:childTnLst>
                                </p:cTn>
                              </p:par>
                            </p:childTnLst>
                          </p:cTn>
                        </p:par>
                        <p:par>
                          <p:cTn id="31" fill="hold">
                            <p:stCondLst>
                              <p:cond delay="4000"/>
                            </p:stCondLst>
                            <p:childTnLst>
                              <p:par>
                                <p:cTn id="32" presetID="21" presetClass="entr" presetSubtype="1"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2000"/>
                                        <p:tgtEl>
                                          <p:spTgt spid="35"/>
                                        </p:tgtEl>
                                      </p:cBhvr>
                                    </p:animEffect>
                                  </p:childTnLst>
                                </p:cTn>
                              </p:par>
                            </p:childTnLst>
                          </p:cTn>
                        </p:par>
                        <p:par>
                          <p:cTn id="35" fill="hold">
                            <p:stCondLst>
                              <p:cond delay="6000"/>
                            </p:stCondLst>
                            <p:childTnLst>
                              <p:par>
                                <p:cTn id="36" presetID="21" presetClass="entr" presetSubtype="1"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heel(1)">
                                      <p:cBhvr>
                                        <p:cTn id="38" dur="20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par>
                          <p:cTn id="43" fill="hold">
                            <p:stCondLst>
                              <p:cond delay="0"/>
                            </p:stCondLst>
                            <p:childTnLst>
                              <p:par>
                                <p:cTn id="44" presetID="21" presetClass="entr" presetSubtype="1"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heel(1)">
                                      <p:cBhvr>
                                        <p:cTn id="46" dur="2000"/>
                                        <p:tgtEl>
                                          <p:spTgt spid="50"/>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heel(1)">
                                      <p:cBhvr>
                                        <p:cTn id="50" dur="20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heel(1)">
                                      <p:cBhvr>
                                        <p:cTn id="55" dur="2000"/>
                                        <p:tgtEl>
                                          <p:spTgt spid="44"/>
                                        </p:tgtEl>
                                      </p:cBhvr>
                                    </p:animEffect>
                                  </p:childTnLst>
                                </p:cTn>
                              </p:par>
                            </p:childTnLst>
                          </p:cTn>
                        </p:par>
                        <p:par>
                          <p:cTn id="56" fill="hold">
                            <p:stCondLst>
                              <p:cond delay="2000"/>
                            </p:stCondLst>
                            <p:childTnLst>
                              <p:par>
                                <p:cTn id="57" presetID="21" presetClass="entr" presetSubtype="1"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heel(1)">
                                      <p:cBhvr>
                                        <p:cTn id="59" dur="2000"/>
                                        <p:tgtEl>
                                          <p:spTgt spid="45"/>
                                        </p:tgtEl>
                                      </p:cBhvr>
                                    </p:animEffect>
                                  </p:childTnLst>
                                </p:cTn>
                              </p:par>
                            </p:childTnLst>
                          </p:cTn>
                        </p:par>
                        <p:par>
                          <p:cTn id="60" fill="hold">
                            <p:stCondLst>
                              <p:cond delay="4000"/>
                            </p:stCondLst>
                            <p:childTnLst>
                              <p:par>
                                <p:cTn id="61" presetID="21" presetClass="entr" presetSubtype="1"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heel(1)">
                                      <p:cBhvr>
                                        <p:cTn id="63" dur="20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46"/>
                                        </p:tgtEl>
                                        <p:attrNameLst>
                                          <p:attrName>style.visibility</p:attrName>
                                        </p:attrNameLst>
                                      </p:cBhvr>
                                      <p:to>
                                        <p:strVal val="hidden"/>
                                      </p:to>
                                    </p:set>
                                  </p:childTnLst>
                                </p:cTn>
                              </p:par>
                            </p:childTnLst>
                          </p:cTn>
                        </p:par>
                        <p:par>
                          <p:cTn id="68" fill="hold">
                            <p:stCondLst>
                              <p:cond delay="0"/>
                            </p:stCondLst>
                            <p:childTnLst>
                              <p:par>
                                <p:cTn id="69" presetID="21" presetClass="entr" presetSubtype="1"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heel(1)">
                                      <p:cBhvr>
                                        <p:cTn id="71" dur="2000"/>
                                        <p:tgtEl>
                                          <p:spTgt spid="47"/>
                                        </p:tgtEl>
                                      </p:cBhvr>
                                    </p:animEffect>
                                  </p:childTnLst>
                                </p:cTn>
                              </p:par>
                            </p:childTnLst>
                          </p:cTn>
                        </p:par>
                        <p:par>
                          <p:cTn id="72" fill="hold">
                            <p:stCondLst>
                              <p:cond delay="2000"/>
                            </p:stCondLst>
                            <p:childTnLst>
                              <p:par>
                                <p:cTn id="73" presetID="21" presetClass="entr" presetSubtype="1"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heel(1)">
                                      <p:cBhvr>
                                        <p:cTn id="75" dur="2000"/>
                                        <p:tgtEl>
                                          <p:spTgt spid="48"/>
                                        </p:tgtEl>
                                      </p:cBhvr>
                                    </p:animEffect>
                                  </p:childTnLst>
                                </p:cTn>
                              </p:par>
                            </p:childTnLst>
                          </p:cTn>
                        </p:par>
                        <p:par>
                          <p:cTn id="76" fill="hold">
                            <p:stCondLst>
                              <p:cond delay="4000"/>
                            </p:stCondLst>
                            <p:childTnLst>
                              <p:par>
                                <p:cTn id="77" presetID="21" presetClass="entr" presetSubtype="1"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heel(1)">
                                      <p:cBhvr>
                                        <p:cTn id="7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P spid="33" grpId="1" animBg="1"/>
      <p:bldP spid="34" grpId="0" animBg="1"/>
      <p:bldP spid="35" grpId="0" animBg="1"/>
      <p:bldP spid="36" grpId="0" animBg="1"/>
      <p:bldP spid="44" grpId="0" animBg="1"/>
      <p:bldP spid="45" grpId="0" animBg="1"/>
      <p:bldP spid="46" grpId="0" animBg="1"/>
      <p:bldP spid="46" grpId="1" animBg="1"/>
      <p:bldP spid="47" grpId="0" animBg="1"/>
      <p:bldP spid="48" grpId="0" animBg="1"/>
      <p:bldP spid="49" grpId="0" animBg="1"/>
      <p:bldP spid="50" grpId="0" animBg="1"/>
      <p:bldP spid="51" grpId="0" animBg="1"/>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alpha val="9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081"/>
            <a:ext cx="10972800" cy="685800"/>
          </a:xfrm>
        </p:spPr>
        <p:txBody>
          <a:bodyPr>
            <a:normAutofit/>
          </a:bodyPr>
          <a:lstStyle/>
          <a:p>
            <a:pPr algn="l"/>
            <a:r>
              <a:rPr lang="en-US" sz="3200" b="1" u="sng" smtClean="0">
                <a:latin typeface="Times New Roman" panose="02020603050405020304" pitchFamily="18" charset="0"/>
                <a:cs typeface="Times New Roman" panose="02020603050405020304" pitchFamily="18" charset="0"/>
              </a:rPr>
              <a:t>Bài 3/133</a:t>
            </a:r>
            <a:r>
              <a:rPr lang="en-US" sz="3200" b="1" smtClean="0">
                <a:latin typeface="Times New Roman" panose="02020603050405020304" pitchFamily="18" charset="0"/>
                <a:cs typeface="Times New Roman" panose="02020603050405020304" pitchFamily="18" charset="0"/>
              </a:rPr>
              <a:t>: Xem tranh rồi trả lời các câu hỏi sau:</a:t>
            </a:r>
            <a:endParaRPr lang="en-US" sz="32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8417" b="51417" l="36167" r="84250"/>
                    </a14:imgEffect>
                  </a14:imgLayer>
                </a14:imgProps>
              </a:ext>
            </a:extLst>
          </a:blip>
          <a:srcRect l="31046" t="14474" r="9744" b="46053"/>
          <a:stretch/>
        </p:blipFill>
        <p:spPr>
          <a:xfrm rot="1540793">
            <a:off x="5422373" y="-377493"/>
            <a:ext cx="5681857" cy="3132996"/>
          </a:xfrm>
          <a:prstGeom prst="rect">
            <a:avLst/>
          </a:prstGeom>
        </p:spPr>
      </p:pic>
      <p:pic>
        <p:nvPicPr>
          <p:cNvPr id="9" name="Picture 8"/>
          <p:cNvPicPr>
            <a:picLocks noChangeAspect="1"/>
          </p:cNvPicPr>
          <p:nvPr/>
        </p:nvPicPr>
        <p:blipFill>
          <a:blip r:embed="rId6" cstate="print"/>
          <a:stretch>
            <a:fillRect/>
          </a:stretch>
        </p:blipFill>
        <p:spPr>
          <a:xfrm>
            <a:off x="5024143" y="2151951"/>
            <a:ext cx="3203838" cy="2031702"/>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p:blipFill>
        <p:spPr>
          <a:xfrm>
            <a:off x="8915400" y="2514600"/>
            <a:ext cx="3048000" cy="2209800"/>
          </a:xfrm>
          <a:prstGeom prst="rect">
            <a:avLst/>
          </a:prstGeom>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10000" b="90000" l="10000" r="90000"/>
                    </a14:imgEffect>
                  </a14:imgLayer>
                </a14:imgProps>
              </a:ext>
            </a:extLst>
          </a:blip>
          <a:srcRect l="19317" t="28475" r="35555" b="9682"/>
          <a:stretch/>
        </p:blipFill>
        <p:spPr>
          <a:xfrm>
            <a:off x="350483" y="584615"/>
            <a:ext cx="1881062" cy="2577751"/>
          </a:xfrm>
          <a:prstGeom prst="rect">
            <a:avLst/>
          </a:prstGeom>
        </p:spPr>
      </p:pic>
      <p:sp>
        <p:nvSpPr>
          <p:cNvPr id="15" name="TextBox 14"/>
          <p:cNvSpPr txBox="1"/>
          <p:nvPr/>
        </p:nvSpPr>
        <p:spPr>
          <a:xfrm>
            <a:off x="228600" y="5135940"/>
            <a:ext cx="11734800" cy="1569660"/>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a, Mai có 3000 đồng, Mai có </a:t>
            </a:r>
            <a:r>
              <a:rPr lang="en-US" sz="3200" i="1" smtClean="0">
                <a:latin typeface="Times New Roman" panose="02020603050405020304" pitchFamily="18" charset="0"/>
                <a:cs typeface="Times New Roman" panose="02020603050405020304" pitchFamily="18" charset="0"/>
              </a:rPr>
              <a:t>vừa đủ tiền </a:t>
            </a:r>
            <a:r>
              <a:rPr lang="en-US" sz="3200" smtClean="0">
                <a:latin typeface="Times New Roman" panose="02020603050405020304" pitchFamily="18" charset="0"/>
                <a:cs typeface="Times New Roman" panose="02020603050405020304" pitchFamily="18" charset="0"/>
              </a:rPr>
              <a:t>để mua được một đồ vật nào?</a:t>
            </a:r>
          </a:p>
          <a:p>
            <a:pPr algn="just"/>
            <a:r>
              <a:rPr lang="en-US" sz="3200" smtClean="0">
                <a:latin typeface="Times New Roman" panose="02020603050405020304" pitchFamily="18" charset="0"/>
                <a:cs typeface="Times New Roman" panose="02020603050405020304" pitchFamily="18" charset="0"/>
              </a:rPr>
              <a:t>b, Nam </a:t>
            </a:r>
            <a:r>
              <a:rPr lang="en-US" sz="3200">
                <a:latin typeface="Times New Roman" panose="02020603050405020304" pitchFamily="18" charset="0"/>
                <a:cs typeface="Times New Roman" panose="02020603050405020304" pitchFamily="18" charset="0"/>
              </a:rPr>
              <a:t>có </a:t>
            </a:r>
            <a:r>
              <a:rPr lang="en-US" sz="3200" smtClean="0">
                <a:latin typeface="Times New Roman" panose="02020603050405020304" pitchFamily="18" charset="0"/>
                <a:cs typeface="Times New Roman" panose="02020603050405020304" pitchFamily="18" charset="0"/>
              </a:rPr>
              <a:t>7000 </a:t>
            </a:r>
            <a:r>
              <a:rPr lang="en-US" sz="3200">
                <a:latin typeface="Times New Roman" panose="02020603050405020304" pitchFamily="18" charset="0"/>
                <a:cs typeface="Times New Roman" panose="02020603050405020304" pitchFamily="18" charset="0"/>
              </a:rPr>
              <a:t>đồng, </a:t>
            </a:r>
            <a:r>
              <a:rPr lang="en-US" sz="3200" smtClean="0">
                <a:latin typeface="Times New Roman" panose="02020603050405020304" pitchFamily="18" charset="0"/>
                <a:cs typeface="Times New Roman" panose="02020603050405020304" pitchFamily="18" charset="0"/>
              </a:rPr>
              <a:t>Nam </a:t>
            </a:r>
            <a:r>
              <a:rPr lang="en-US" sz="3200">
                <a:latin typeface="Times New Roman" panose="02020603050405020304" pitchFamily="18" charset="0"/>
                <a:cs typeface="Times New Roman" panose="02020603050405020304" pitchFamily="18" charset="0"/>
              </a:rPr>
              <a:t>có </a:t>
            </a:r>
            <a:r>
              <a:rPr lang="en-US" sz="3200" i="1">
                <a:latin typeface="Times New Roman" panose="02020603050405020304" pitchFamily="18" charset="0"/>
                <a:cs typeface="Times New Roman" panose="02020603050405020304" pitchFamily="18" charset="0"/>
              </a:rPr>
              <a:t>vừa đủ tiền</a:t>
            </a:r>
            <a:r>
              <a:rPr lang="en-US" sz="3200">
                <a:latin typeface="Times New Roman" panose="02020603050405020304" pitchFamily="18" charset="0"/>
                <a:cs typeface="Times New Roman" panose="02020603050405020304" pitchFamily="18" charset="0"/>
              </a:rPr>
              <a:t> để mua được </a:t>
            </a:r>
            <a:r>
              <a:rPr lang="en-US" sz="3200" smtClean="0">
                <a:latin typeface="Times New Roman" panose="02020603050405020304" pitchFamily="18" charset="0"/>
                <a:cs typeface="Times New Roman" panose="02020603050405020304" pitchFamily="18" charset="0"/>
              </a:rPr>
              <a:t>những </a:t>
            </a:r>
            <a:r>
              <a:rPr lang="en-US" sz="3200">
                <a:latin typeface="Times New Roman" panose="02020603050405020304" pitchFamily="18" charset="0"/>
                <a:cs typeface="Times New Roman" panose="02020603050405020304" pitchFamily="18" charset="0"/>
              </a:rPr>
              <a:t>đồ vật nào</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1" cstate="print"/>
          <a:stretch>
            <a:fillRect/>
          </a:stretch>
        </p:blipFill>
        <p:spPr>
          <a:xfrm>
            <a:off x="1776021" y="1089779"/>
            <a:ext cx="1969179" cy="859611"/>
          </a:xfrm>
          <a:prstGeom prst="rect">
            <a:avLst/>
          </a:prstGeom>
        </p:spPr>
      </p:pic>
      <p:pic>
        <p:nvPicPr>
          <p:cNvPr id="27" name="Picture 26"/>
          <p:cNvPicPr>
            <a:picLocks noChangeAspect="1"/>
          </p:cNvPicPr>
          <p:nvPr/>
        </p:nvPicPr>
        <p:blipFill>
          <a:blip r:embed="rId12" cstate="print"/>
          <a:stretch>
            <a:fillRect/>
          </a:stretch>
        </p:blipFill>
        <p:spPr>
          <a:xfrm>
            <a:off x="9586011" y="1263838"/>
            <a:ext cx="2005758" cy="609653"/>
          </a:xfrm>
          <a:prstGeom prst="rect">
            <a:avLst/>
          </a:prstGeom>
        </p:spPr>
      </p:pic>
      <p:pic>
        <p:nvPicPr>
          <p:cNvPr id="29" name="Picture 28"/>
          <p:cNvPicPr>
            <a:picLocks noChangeAspect="1"/>
          </p:cNvPicPr>
          <p:nvPr/>
        </p:nvPicPr>
        <p:blipFill>
          <a:blip r:embed="rId13" cstate="print"/>
          <a:stretch>
            <a:fillRect/>
          </a:stretch>
        </p:blipFill>
        <p:spPr>
          <a:xfrm>
            <a:off x="8958627" y="3848332"/>
            <a:ext cx="1969179" cy="859611"/>
          </a:xfrm>
          <a:prstGeom prst="rect">
            <a:avLst/>
          </a:prstGeom>
        </p:spPr>
      </p:pic>
      <p:pic>
        <p:nvPicPr>
          <p:cNvPr id="35" name="Picture 34"/>
          <p:cNvPicPr>
            <a:picLocks noChangeAspect="1"/>
          </p:cNvPicPr>
          <p:nvPr/>
        </p:nvPicPr>
        <p:blipFill>
          <a:blip r:embed="rId14" cstate="print"/>
          <a:stretch>
            <a:fillRect/>
          </a:stretch>
        </p:blipFill>
        <p:spPr>
          <a:xfrm>
            <a:off x="4888791" y="3931865"/>
            <a:ext cx="1969179" cy="640135"/>
          </a:xfrm>
          <a:prstGeom prst="rect">
            <a:avLst/>
          </a:prstGeom>
        </p:spPr>
      </p:pic>
      <p:pic>
        <p:nvPicPr>
          <p:cNvPr id="17" name="Picture 16"/>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0" b="99583" l="2750" r="97750">
                        <a14:foregroundMark x1="62000" y1="9667" x2="73500" y2="91667"/>
                        <a14:foregroundMark x1="44500" y1="46667" x2="47083" y2="50167"/>
                        <a14:foregroundMark x1="55000" y1="51083" x2="58500" y2="43167"/>
                      </a14:backgroundRemoval>
                    </a14:imgEffect>
                  </a14:imgLayer>
                </a14:imgProps>
              </a:ext>
            </a:extLst>
          </a:blip>
          <a:stretch>
            <a:fillRect/>
          </a:stretch>
        </p:blipFill>
        <p:spPr>
          <a:xfrm>
            <a:off x="1993160" y="2901678"/>
            <a:ext cx="2009508" cy="2009508"/>
          </a:xfrm>
          <a:prstGeom prst="rect">
            <a:avLst/>
          </a:prstGeom>
        </p:spPr>
      </p:pic>
      <p:pic>
        <p:nvPicPr>
          <p:cNvPr id="18" name="Picture 17"/>
          <p:cNvPicPr>
            <a:picLocks noChangeAspect="1"/>
          </p:cNvPicPr>
          <p:nvPr/>
        </p:nvPicPr>
        <p:blipFill>
          <a:blip r:embed="rId17" cstate="print"/>
          <a:stretch>
            <a:fillRect/>
          </a:stretch>
        </p:blipFill>
        <p:spPr>
          <a:xfrm>
            <a:off x="1089227" y="2452120"/>
            <a:ext cx="1969179" cy="1420491"/>
          </a:xfrm>
          <a:prstGeom prst="rect">
            <a:avLst/>
          </a:prstGeom>
        </p:spPr>
      </p:pic>
    </p:spTree>
    <p:custDataLst>
      <p:tags r:id="rId1"/>
    </p:custDataLst>
    <p:extLst>
      <p:ext uri="{BB962C8B-B14F-4D97-AF65-F5344CB8AC3E}">
        <p14:creationId xmlns:p14="http://schemas.microsoft.com/office/powerpoint/2010/main" xmlns="" val="861624680"/>
      </p:ext>
    </p:extLst>
  </p:cSld>
  <p:clrMapOvr>
    <a:masterClrMapping/>
  </p:clrMapOvr>
  <mc:AlternateContent xmlns:mc="http://schemas.openxmlformats.org/markup-compatibility/2006">
    <mc:Choice xmlns:p14="http://schemas.microsoft.com/office/powerpoint/2010/main" xmlns="" Requires="p14">
      <p:transition p14:dur="0" advTm="38597"/>
    </mc:Choice>
    <mc:Fallback>
      <p:transition advTm="38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par>
                          <p:cTn id="21" fill="hold">
                            <p:stCondLst>
                              <p:cond delay="45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0"/>
                            </p:stCondLst>
                            <p:childTnLst>
                              <p:par>
                                <p:cTn id="26" presetID="6" presetClass="entr" presetSubtype="16"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par>
                          <p:cTn id="29" fill="hold">
                            <p:stCondLst>
                              <p:cond delay="7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7500"/>
                            </p:stCondLst>
                            <p:childTnLst>
                              <p:par>
                                <p:cTn id="34" presetID="6"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par>
                          <p:cTn id="37" fill="hold">
                            <p:stCondLst>
                              <p:cond delay="9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10000"/>
                            </p:stCondLst>
                            <p:childTnLst>
                              <p:par>
                                <p:cTn id="42" presetID="6"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par>
                          <p:cTn id="45" fill="hold">
                            <p:stCondLst>
                              <p:cond delay="12000"/>
                            </p:stCondLst>
                            <p:childTnLst>
                              <p:par>
                                <p:cTn id="46" presetID="22" presetClass="entr" presetSubtype="1"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2500"/>
                            </p:stCondLst>
                            <p:childTnLst>
                              <p:par>
                                <p:cTn id="50" presetID="14" presetClass="entr" presetSubtype="1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04800"/>
            <a:ext cx="98298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Thứ</a:t>
            </a:r>
            <a:r>
              <a:rPr lang="en-US" sz="3600" dirty="0" smtClean="0">
                <a:solidFill>
                  <a:schemeClr val="tx1"/>
                </a:solidFill>
              </a:rPr>
              <a:t> </a:t>
            </a:r>
            <a:r>
              <a:rPr lang="en-US" sz="3600" dirty="0" err="1" smtClean="0">
                <a:solidFill>
                  <a:schemeClr val="tx1"/>
                </a:solidFill>
              </a:rPr>
              <a:t>năm</a:t>
            </a:r>
            <a:r>
              <a:rPr lang="en-US" sz="3600" dirty="0" smtClean="0">
                <a:solidFill>
                  <a:schemeClr val="tx1"/>
                </a:solidFill>
              </a:rPr>
              <a:t> </a:t>
            </a:r>
            <a:r>
              <a:rPr lang="en-US" sz="3600" dirty="0" err="1" smtClean="0">
                <a:solidFill>
                  <a:schemeClr val="tx1"/>
                </a:solidFill>
              </a:rPr>
              <a:t>ngày</a:t>
            </a:r>
            <a:r>
              <a:rPr lang="en-US" sz="3600" dirty="0" smtClean="0">
                <a:solidFill>
                  <a:schemeClr val="tx1"/>
                </a:solidFill>
              </a:rPr>
              <a:t> </a:t>
            </a:r>
            <a:r>
              <a:rPr lang="en-US" sz="3600" dirty="0" smtClean="0">
                <a:solidFill>
                  <a:schemeClr val="tx1"/>
                </a:solidFill>
              </a:rPr>
              <a:t>18 </a:t>
            </a:r>
            <a:r>
              <a:rPr lang="en-US" sz="3600" dirty="0" err="1" smtClean="0">
                <a:solidFill>
                  <a:schemeClr val="tx1"/>
                </a:solidFill>
              </a:rPr>
              <a:t>tháng</a:t>
            </a:r>
            <a:r>
              <a:rPr lang="en-US" sz="3600" dirty="0" smtClean="0">
                <a:solidFill>
                  <a:schemeClr val="tx1"/>
                </a:solidFill>
              </a:rPr>
              <a:t> 3 </a:t>
            </a:r>
            <a:r>
              <a:rPr lang="en-US" sz="3600" dirty="0" err="1" smtClean="0">
                <a:solidFill>
                  <a:schemeClr val="tx1"/>
                </a:solidFill>
              </a:rPr>
              <a:t>năm</a:t>
            </a:r>
            <a:r>
              <a:rPr lang="en-US" sz="3600" dirty="0" smtClean="0">
                <a:solidFill>
                  <a:schemeClr val="tx1"/>
                </a:solidFill>
              </a:rPr>
              <a:t> 2021</a:t>
            </a:r>
          </a:p>
          <a:p>
            <a:pPr algn="ctr"/>
            <a:r>
              <a:rPr lang="en-US" sz="3600" u="sng" dirty="0" err="1" smtClean="0">
                <a:solidFill>
                  <a:schemeClr val="tx1"/>
                </a:solidFill>
              </a:rPr>
              <a:t>Toán</a:t>
            </a:r>
            <a:endParaRPr lang="en-US" sz="3600" u="sng" dirty="0" smtClean="0">
              <a:solidFill>
                <a:schemeClr val="tx1"/>
              </a:solidFill>
            </a:endParaRPr>
          </a:p>
          <a:p>
            <a:pPr algn="ctr"/>
            <a:r>
              <a:rPr lang="en-US" sz="3600" dirty="0" err="1" smtClean="0">
                <a:solidFill>
                  <a:schemeClr val="tx1"/>
                </a:solidFill>
              </a:rPr>
              <a:t>Tiền</a:t>
            </a:r>
            <a:r>
              <a:rPr lang="en-US" sz="3600" dirty="0" smtClean="0">
                <a:solidFill>
                  <a:schemeClr val="tx1"/>
                </a:solidFill>
              </a:rPr>
              <a:t> </a:t>
            </a:r>
            <a:r>
              <a:rPr lang="en-US" sz="3600" dirty="0" err="1" smtClean="0">
                <a:solidFill>
                  <a:schemeClr val="tx1"/>
                </a:solidFill>
              </a:rPr>
              <a:t>Việt</a:t>
            </a:r>
            <a:r>
              <a:rPr lang="en-US" sz="3600" dirty="0" smtClean="0">
                <a:solidFill>
                  <a:schemeClr val="tx1"/>
                </a:solidFill>
              </a:rPr>
              <a:t> Nam</a:t>
            </a:r>
            <a:endParaRPr lang="en-US" sz="3600" dirty="0">
              <a:solidFill>
                <a:schemeClr val="tx1"/>
              </a:solidFill>
            </a:endParaRPr>
          </a:p>
        </p:txBody>
      </p:sp>
    </p:spTree>
    <p:extLst>
      <p:ext uri="{BB962C8B-B14F-4D97-AF65-F5344CB8AC3E}">
        <p14:creationId xmlns:p14="http://schemas.microsoft.com/office/powerpoint/2010/main" xmlns="" val="347285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xmlns="">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Lst>
          </a:blip>
          <a:srcRect l="19317" t="28475" r="35555" b="9682"/>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18417" b="51417" l="36167" r="84250"/>
                    </a14:imgEffect>
                  </a14:imgLayer>
                </a14:imgProps>
              </a:ext>
            </a:extLst>
          </a:blip>
          <a:srcRect l="31046" t="14474" r="9744" b="46053"/>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xmlns="">
                  <a14:imgLayer r:embed="rId13">
                    <a14:imgEffect>
                      <a14:backgroundRemoval t="1250" b="100000" l="10000" r="90000">
                        <a14:foregroundMark x1="42667" y1="39500" x2="41333" y2="28000"/>
                      </a14:backgroundRemoval>
                    </a14:imgEffect>
                  </a14:imgLayer>
                </a14:imgProps>
              </a:ext>
            </a:extLst>
          </a:blip>
          <a:srcRect l="20410" r="22896"/>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xmlns="">
                  <a14:imgLayer r:embed="rId15">
                    <a14:imgEffect>
                      <a14:backgroundRemoval t="974" b="100000" l="9690" r="98579"/>
                    </a14:imgEffect>
                  </a14:imgLayer>
                </a14:imgProps>
              </a:ext>
              <a:ext uri="{28A0092B-C50C-407E-A947-70E740481C1C}">
                <a14:useLocalDpi xmlns:a14="http://schemas.microsoft.com/office/drawing/2010/main" xmlns="" val="0"/>
              </a:ext>
            </a:extLst>
          </a:blip>
          <a:srcRect l="7877" r="2191"/>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CHỢ</a:t>
            </a:r>
            <a:endParaRPr lang="en-US"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spTree>
    <p:extLst>
      <p:ext uri="{BB962C8B-B14F-4D97-AF65-F5344CB8AC3E}">
        <p14:creationId xmlns:p14="http://schemas.microsoft.com/office/powerpoint/2010/main" xmlns="" val="3957579047"/>
      </p:ext>
    </p:extLst>
  </p:cSld>
  <p:clrMapOvr>
    <a:masterClrMapping/>
  </p:clrMapOvr>
  <p:transition spd="slow" advTm="19168">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1219200"/>
            <a:ext cx="10591800" cy="1046328"/>
          </a:xfrm>
          <a:prstGeom prst="rect">
            <a:avLst/>
          </a:prstGeom>
        </p:spPr>
        <p:txBody>
          <a:bodyPr vert="horz" lIns="91433" tIns="45717" rIns="91433" bIns="45717" rtlCol="0" anchor="ctr">
            <a:normAutofit/>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just">
              <a:spcBef>
                <a:spcPct val="50000"/>
              </a:spcBef>
            </a:pPr>
            <a:r>
              <a:rPr lang="en-US" altLang="en-US" sz="3200" b="1" u="sng" smtClean="0">
                <a:latin typeface="Times New Roman" panose="02020603050405020304" pitchFamily="18" charset="0"/>
                <a:cs typeface="Arial" panose="020B0604020202020204" pitchFamily="34" charset="0"/>
              </a:rPr>
              <a:t>Câu 1</a:t>
            </a:r>
            <a:r>
              <a:rPr lang="en-US" altLang="en-US" sz="3200" b="1" smtClean="0">
                <a:latin typeface="Times New Roman" panose="02020603050405020304" pitchFamily="18" charset="0"/>
                <a:cs typeface="Arial" panose="020B0604020202020204" pitchFamily="34" charset="0"/>
              </a:rPr>
              <a:t>: </a:t>
            </a:r>
            <a:r>
              <a:rPr lang="vi-VN" altLang="en-US" sz="3200" b="1">
                <a:cs typeface="Arial" panose="020B0604020202020204" pitchFamily="34" charset="0"/>
              </a:rPr>
              <a:t>Mai có 3000 đồng, Mai có vừa đủ tiền để mua </a:t>
            </a:r>
            <a:r>
              <a:rPr lang="vi-VN" altLang="en-US" sz="3200" b="1" smtClean="0">
                <a:cs typeface="Arial" panose="020B0604020202020204" pitchFamily="34" charset="0"/>
              </a:rPr>
              <a:t>được</a:t>
            </a:r>
            <a:r>
              <a:rPr lang="en-US" altLang="en-US" sz="3200" b="1" smtClean="0">
                <a:latin typeface="Times New Roman" panose="02020603050405020304" pitchFamily="18" charset="0"/>
                <a:cs typeface="Arial" panose="020B0604020202020204" pitchFamily="34" charset="0"/>
              </a:rPr>
              <a:t>:</a:t>
            </a:r>
            <a:endParaRPr lang="en-US" altLang="en-US" sz="3200" b="1">
              <a:latin typeface="Times New Roman" panose="02020603050405020304" pitchFamily="18" charset="0"/>
              <a:cs typeface="Arial" panose="020B0604020202020204" pitchFamily="34" charset="0"/>
            </a:endParaRP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sz="3200" b="1">
                <a:solidFill>
                  <a:srgbClr val="0070C0"/>
                </a:solidFill>
                <a:latin typeface="Times New Roman" panose="02020603050405020304" pitchFamily="18" charset="0"/>
                <a:cs typeface="Arial" panose="020B0604020202020204" pitchFamily="34" charset="0"/>
              </a:rPr>
              <a:t>A. </a:t>
            </a:r>
            <a:r>
              <a:rPr lang="en-US" altLang="en-US" sz="3200" b="1" smtClean="0">
                <a:solidFill>
                  <a:srgbClr val="0070C0"/>
                </a:solidFill>
                <a:latin typeface="Times New Roman" panose="02020603050405020304" pitchFamily="18" charset="0"/>
                <a:cs typeface="Arial" panose="020B0604020202020204" pitchFamily="34" charset="0"/>
              </a:rPr>
              <a:t>1 cái kéo</a:t>
            </a:r>
            <a:endParaRPr lang="en-US" altLang="en-US" b="1">
              <a:solidFill>
                <a:srgbClr val="0070C0"/>
              </a:solidFill>
              <a:latin typeface="Times New Roman" panose="02020603050405020304" pitchFamily="18" charset="0"/>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sz="3200" b="1">
                <a:solidFill>
                  <a:srgbClr val="0070C0"/>
                </a:solidFill>
                <a:latin typeface="Times New Roman" panose="02020603050405020304" pitchFamily="18" charset="0"/>
                <a:cs typeface="Arial" panose="020B0604020202020204" pitchFamily="34" charset="0"/>
              </a:rPr>
              <a:t>B. </a:t>
            </a:r>
            <a:r>
              <a:rPr lang="en-US" altLang="en-US" sz="3200" b="1" smtClean="0">
                <a:solidFill>
                  <a:srgbClr val="0070C0"/>
                </a:solidFill>
                <a:latin typeface="Times New Roman" panose="02020603050405020304" pitchFamily="18" charset="0"/>
                <a:cs typeface="Arial" panose="020B0604020202020204" pitchFamily="34" charset="0"/>
              </a:rPr>
              <a:t>1 cái bút</a:t>
            </a:r>
            <a:endParaRPr lang="en-US" altLang="en-US" b="1">
              <a:solidFill>
                <a:srgbClr val="0070C0"/>
              </a:solidFill>
              <a:latin typeface="Times New Roman" panose="02020603050405020304" pitchFamily="18" charset="0"/>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sz="3200" b="1">
                <a:solidFill>
                  <a:srgbClr val="0070C0"/>
                </a:solidFill>
                <a:latin typeface="Times New Roman" panose="02020603050405020304" pitchFamily="18" charset="0"/>
                <a:cs typeface="Arial" panose="020B0604020202020204" pitchFamily="34" charset="0"/>
              </a:rPr>
              <a:t>C. </a:t>
            </a:r>
            <a:r>
              <a:rPr lang="en-US" altLang="en-US" sz="3200" b="1" smtClean="0">
                <a:solidFill>
                  <a:srgbClr val="0070C0"/>
                </a:solidFill>
                <a:latin typeface="Times New Roman" panose="02020603050405020304" pitchFamily="18" charset="0"/>
                <a:cs typeface="Arial" panose="020B0604020202020204" pitchFamily="34" charset="0"/>
              </a:rPr>
              <a:t>1 đôi dép</a:t>
            </a:r>
            <a:endParaRPr lang="en-US" altLang="en-US" sz="3200" b="1">
              <a:solidFill>
                <a:srgbClr val="0070C0"/>
              </a:solidFill>
              <a:latin typeface="Times New Roman" panose="02020603050405020304" pitchFamily="18" charset="0"/>
              <a:cs typeface="Arial" panose="020B0604020202020204" pitchFamily="34" charset="0"/>
            </a:endParaRP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974" b="100000" l="9690" r="98579"/>
                    </a14:imgEffect>
                  </a14:imgLayer>
                </a14:imgProps>
              </a:ext>
              <a:ext uri="{28A0092B-C50C-407E-A947-70E740481C1C}">
                <a14:useLocalDpi xmlns:a14="http://schemas.microsoft.com/office/drawing/2010/main" xmlns="" val="0"/>
              </a:ext>
            </a:extLst>
          </a:blip>
          <a:srcRect l="7877" r="2191"/>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xmlns="" val="3627916462"/>
      </p:ext>
    </p:extLst>
  </p:cSld>
  <p:clrMapOvr>
    <a:masterClrMapping/>
  </p:clrMapOvr>
  <mc:AlternateContent xmlns:mc="http://schemas.openxmlformats.org/markup-compatibility/2006">
    <mc:Choice xmlns:p14="http://schemas.microsoft.com/office/powerpoint/2010/main" xmlns="" Requires="p14">
      <p:transition p14:dur="0" advTm="37872"/>
    </mc:Choice>
    <mc:Fallback>
      <p:transition advTm="3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blip>
          <a:srcRect l="19317" t="28475" r="35555" b="9682"/>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6" cstate="print">
            <a:extLst/>
          </a:blip>
          <a:srcRect l="8091" t="26001" r="8355" b="13422"/>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7" cstate="print">
            <a:extLst/>
          </a:blip>
          <a:srcRect l="31046" t="14474" r="9744" b="46053"/>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8"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9" cstate="print">
            <a:extLst/>
          </a:blip>
          <a:srcRect l="20410" r="22896"/>
          <a:stretch/>
        </p:blipFill>
        <p:spPr>
          <a:xfrm>
            <a:off x="533400" y="3383317"/>
            <a:ext cx="1981200" cy="3494562"/>
          </a:xfrm>
          <a:prstGeom prst="rect">
            <a:avLst/>
          </a:prstGeom>
        </p:spPr>
      </p:pic>
      <p:pic>
        <p:nvPicPr>
          <p:cNvPr id="10" name="Picture 9"/>
          <p:cNvPicPr>
            <a:picLocks noChangeAspect="1"/>
          </p:cNvPicPr>
          <p:nvPr/>
        </p:nvPicPr>
        <p:blipFill rotWithShape="1">
          <a:blip r:embed="rId10" cstate="print">
            <a:extLst>
              <a:ext uri="{BEBA8EAE-BF5A-486C-A8C5-ECC9F3942E4B}">
                <a14:imgProps xmlns:a14="http://schemas.microsoft.com/office/drawing/2010/main" xmlns="">
                  <a14:imgLayer r:embed="rId12">
                    <a14:imgEffect>
                      <a14:backgroundRemoval t="974" b="100000" l="9690" r="98579"/>
                    </a14:imgEffect>
                  </a14:imgLayer>
                </a14:imgProps>
              </a:ext>
              <a:ext uri="{28A0092B-C50C-407E-A947-70E740481C1C}">
                <a14:useLocalDpi xmlns:a14="http://schemas.microsoft.com/office/drawing/2010/main" xmlns="" val="0"/>
              </a:ext>
            </a:extLst>
          </a:blip>
          <a:srcRect l="7877" r="2191"/>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cstate="print"/>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cstate="print"/>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videoFile r:link="rId2"/>
            <p:extLst>
              <p:ext uri="{DAA4B4D4-6D71-4841-9C94-3DE7FCFB9230}">
                <p14:media xmlns:p14="http://schemas.microsoft.com/office/powerpoint/2010/main" xmlns="" r:embed="rId15">
                  <p14:trim end="23386.4"/>
                </p14:media>
              </p:ext>
            </p:extLst>
          </p:nvPr>
        </p:nvPicPr>
        <p:blipFill>
          <a:blip r:embed="rId16"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xmlns="" val="793494345"/>
      </p:ext>
    </p:extLst>
  </p:cSld>
  <p:clrMapOvr>
    <a:masterClrMapping/>
  </p:clrMapOvr>
  <mc:AlternateContent xmlns:mc="http://schemas.openxmlformats.org/markup-compatibility/2006">
    <mc:Choice xmlns:p14="http://schemas.microsoft.com/office/powerpoint/2010/main" xmlns="" Requires="p14">
      <p:transition p14:dur="0" advTm="12465"/>
    </mc:Choice>
    <mc:Fallback>
      <p:transition advTm="1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1" fill="hold" display="0">
                  <p:stCondLst>
                    <p:cond delay="indefinite"/>
                  </p:stCondLst>
                  <p:endCondLst>
                    <p:cond evt="onStopAudio" delay="0">
                      <p:tgtEl>
                        <p:sldTgt/>
                      </p:tgtEl>
                    </p:cond>
                  </p:endCondLst>
                </p:cTn>
                <p:tgtEl>
                  <p:spTgt spid="16"/>
                </p:tgtEl>
              </p:cMediaNode>
            </p:video>
          </p:childTnLst>
        </p:cTn>
      </p:par>
    </p:tnLst>
  </p:timing>
  <p:extLst mod="1">
    <p:ext uri="{E180D4A7-C9FB-4DFB-919C-405C955672EB}">
      <p14:showEvtLst xmlns:p14="http://schemas.microsoft.com/office/powerpoint/2010/main" xmlns="">
        <p14:playEvt time="33" objId="16"/>
        <p14:stopEvt time="8164" objId="1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a:spLocks/>
          </p:cNvSpPr>
          <p:nvPr/>
        </p:nvSpPr>
        <p:spPr>
          <a:xfrm>
            <a:off x="914400" y="1047003"/>
            <a:ext cx="10363200" cy="970128"/>
          </a:xfrm>
          <a:prstGeom prst="rect">
            <a:avLst/>
          </a:prstGeom>
        </p:spPr>
        <p:txBody>
          <a:bodyPr vert="horz" lIns="91433" tIns="45717" rIns="91433" bIns="45717" rtlCol="0" anchor="ctr">
            <a:noAutofit/>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just">
              <a:spcBef>
                <a:spcPct val="50000"/>
              </a:spcBef>
            </a:pPr>
            <a:r>
              <a:rPr lang="en-US" altLang="en-US" sz="3200" b="1" u="sng" smtClean="0">
                <a:latin typeface="Times New Roman" panose="02020603050405020304" pitchFamily="18" charset="0"/>
                <a:cs typeface="Arial" panose="020B0604020202020204" pitchFamily="34" charset="0"/>
              </a:rPr>
              <a:t>Câu 2</a:t>
            </a:r>
            <a:r>
              <a:rPr lang="en-US" altLang="en-US" sz="3200" b="1" smtClean="0">
                <a:latin typeface="Times New Roman" panose="02020603050405020304" pitchFamily="18" charset="0"/>
                <a:cs typeface="Arial" panose="020B0604020202020204" pitchFamily="34" charset="0"/>
              </a:rPr>
              <a:t>: </a:t>
            </a:r>
            <a:r>
              <a:rPr lang="vi-VN" altLang="en-US" sz="3200" b="1">
                <a:cs typeface="Arial" panose="020B0604020202020204" pitchFamily="34" charset="0"/>
              </a:rPr>
              <a:t>Nam có 7000 đồng, Nam có vừa đủ tiền để mua </a:t>
            </a:r>
            <a:r>
              <a:rPr lang="vi-VN" altLang="en-US" sz="3200" b="1" smtClean="0">
                <a:cs typeface="Arial" panose="020B0604020202020204" pitchFamily="34" charset="0"/>
              </a:rPr>
              <a:t>được</a:t>
            </a:r>
            <a:r>
              <a:rPr lang="en-US" altLang="en-US" sz="3200" b="1" smtClean="0">
                <a:cs typeface="Arial" panose="020B0604020202020204" pitchFamily="34" charset="0"/>
              </a:rPr>
              <a:t>:</a:t>
            </a:r>
            <a:endParaRPr lang="en-US" altLang="en-US" sz="3200" b="1">
              <a:latin typeface="Times New Roman" panose="02020603050405020304" pitchFamily="18" charset="0"/>
              <a:cs typeface="Arial" panose="020B0604020202020204" pitchFamily="34" charset="0"/>
            </a:endParaRP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fontAlgn="base">
              <a:spcBef>
                <a:spcPct val="50000"/>
              </a:spcBef>
              <a:spcAft>
                <a:spcPct val="0"/>
              </a:spcAft>
              <a:buNone/>
            </a:pPr>
            <a:r>
              <a:rPr lang="en-US" altLang="en-US" sz="3200" b="1">
                <a:solidFill>
                  <a:srgbClr val="00CCFF"/>
                </a:solidFill>
                <a:latin typeface="Times New Roman" panose="02020603050405020304" pitchFamily="18" charset="0"/>
                <a:cs typeface="Arial" panose="020B0604020202020204" pitchFamily="34" charset="0"/>
              </a:rPr>
              <a:t>A. </a:t>
            </a:r>
            <a:r>
              <a:rPr lang="vi-VN" altLang="en-US" sz="3200" b="1">
                <a:solidFill>
                  <a:srgbClr val="00CCFF"/>
                </a:solidFill>
                <a:latin typeface="Times New Roman" panose="02020603050405020304" pitchFamily="18" charset="0"/>
                <a:cs typeface="Arial" panose="020B0604020202020204" pitchFamily="34" charset="0"/>
              </a:rPr>
              <a:t>1 hộp sáp màu và 1 cái </a:t>
            </a:r>
            <a:r>
              <a:rPr lang="vi-VN" altLang="en-US" sz="3200" b="1" smtClean="0">
                <a:solidFill>
                  <a:srgbClr val="00CCFF"/>
                </a:solidFill>
                <a:latin typeface="Times New Roman" panose="02020603050405020304" pitchFamily="18" charset="0"/>
                <a:cs typeface="Arial" panose="020B0604020202020204" pitchFamily="34" charset="0"/>
              </a:rPr>
              <a:t>thước</a:t>
            </a:r>
            <a:r>
              <a:rPr lang="en-US" altLang="en-US" sz="3200" b="1" smtClean="0">
                <a:solidFill>
                  <a:srgbClr val="00CCFF"/>
                </a:solidFill>
                <a:latin typeface="Times New Roman" panose="02020603050405020304" pitchFamily="18" charset="0"/>
                <a:cs typeface="Arial" panose="020B0604020202020204" pitchFamily="34" charset="0"/>
              </a:rPr>
              <a:t> kẻ</a:t>
            </a:r>
            <a:r>
              <a:rPr lang="vi-VN" altLang="en-US" sz="3200" b="1" smtClean="0">
                <a:solidFill>
                  <a:srgbClr val="00CCFF"/>
                </a:solidFill>
                <a:latin typeface="Times New Roman" panose="02020603050405020304" pitchFamily="18" charset="0"/>
                <a:cs typeface="Arial" panose="020B0604020202020204" pitchFamily="34" charset="0"/>
              </a:rPr>
              <a:t> </a:t>
            </a:r>
            <a:endParaRPr lang="en-US" altLang="en-US" b="1">
              <a:solidFill>
                <a:srgbClr val="00CCFF"/>
              </a:solidFill>
              <a:latin typeface="Times New Roman" panose="02020603050405020304" pitchFamily="18" charset="0"/>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fontAlgn="base">
              <a:spcBef>
                <a:spcPct val="50000"/>
              </a:spcBef>
              <a:spcAft>
                <a:spcPct val="0"/>
              </a:spcAft>
              <a:buNone/>
            </a:pPr>
            <a:r>
              <a:rPr lang="en-US" altLang="en-US" sz="3200" b="1" smtClean="0">
                <a:solidFill>
                  <a:srgbClr val="00CCFF"/>
                </a:solidFill>
                <a:latin typeface="Times New Roman" panose="02020603050405020304" pitchFamily="18" charset="0"/>
                <a:cs typeface="Arial" panose="020B0604020202020204" pitchFamily="34" charset="0"/>
              </a:rPr>
              <a:t>C. </a:t>
            </a:r>
            <a:r>
              <a:rPr lang="vi-VN" altLang="en-US" sz="3200" b="1">
                <a:solidFill>
                  <a:srgbClr val="00CCFF"/>
                </a:solidFill>
                <a:latin typeface="Times New Roman" panose="02020603050405020304" pitchFamily="18" charset="0"/>
                <a:cs typeface="Arial" panose="020B0604020202020204" pitchFamily="34" charset="0"/>
              </a:rPr>
              <a:t>1 hộp sáp màu và 1 cái thước kẻ hoặc mua 1 cái bút máy và 1 cái </a:t>
            </a:r>
            <a:r>
              <a:rPr lang="vi-VN" altLang="en-US" sz="3200" b="1" smtClean="0">
                <a:solidFill>
                  <a:srgbClr val="00CCFF"/>
                </a:solidFill>
                <a:latin typeface="Times New Roman" panose="02020603050405020304" pitchFamily="18" charset="0"/>
                <a:cs typeface="Arial" panose="020B0604020202020204" pitchFamily="34" charset="0"/>
              </a:rPr>
              <a:t>kéo</a:t>
            </a:r>
            <a:endParaRPr lang="vi-VN" altLang="en-US" sz="3200" b="1">
              <a:solidFill>
                <a:srgbClr val="00CCFF"/>
              </a:solidFill>
              <a:latin typeface="Times New Roman" panose="02020603050405020304" pitchFamily="18" charset="0"/>
              <a:cs typeface="Arial" panose="020B0604020202020204" pitchFamily="34" charset="0"/>
            </a:endParaRP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just" fontAlgn="base">
              <a:spcBef>
                <a:spcPct val="50000"/>
              </a:spcBef>
              <a:spcAft>
                <a:spcPct val="0"/>
              </a:spcAft>
              <a:buNone/>
            </a:pPr>
            <a:r>
              <a:rPr lang="en-US" altLang="en-US" sz="3200" b="1">
                <a:solidFill>
                  <a:srgbClr val="00CCFF"/>
                </a:solidFill>
                <a:latin typeface="Times New Roman" panose="02020603050405020304" pitchFamily="18" charset="0"/>
                <a:cs typeface="Arial" panose="020B0604020202020204" pitchFamily="34" charset="0"/>
              </a:rPr>
              <a:t>B</a:t>
            </a:r>
            <a:r>
              <a:rPr lang="en-US" altLang="en-US" sz="3200" b="1" smtClean="0">
                <a:solidFill>
                  <a:srgbClr val="00CCFF"/>
                </a:solidFill>
                <a:latin typeface="Times New Roman" panose="02020603050405020304" pitchFamily="18" charset="0"/>
                <a:cs typeface="Arial" panose="020B0604020202020204" pitchFamily="34" charset="0"/>
              </a:rPr>
              <a:t>. </a:t>
            </a:r>
            <a:r>
              <a:rPr lang="vi-VN" altLang="en-US" sz="3200" b="1">
                <a:solidFill>
                  <a:srgbClr val="00CCFF"/>
                </a:solidFill>
                <a:latin typeface="Times New Roman" panose="02020603050405020304" pitchFamily="18" charset="0"/>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2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a:solidFill>
                  <a:srgbClr val="000000"/>
                </a:solidFill>
                <a:latin typeface="Times New Roman" panose="02020603050405020304" pitchFamily="18" charset="0"/>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250" b="100000" l="10000" r="90000">
                        <a14:foregroundMark x1="42667" y1="39500" x2="41333" y2="28000"/>
                      </a14:backgroundRemoval>
                    </a14:imgEffect>
                  </a14:imgLayer>
                </a14:imgProps>
              </a:ext>
            </a:extLst>
          </a:blip>
          <a:srcRect l="20410" r="22896"/>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xmlns="" val="3246392656"/>
      </p:ext>
    </p:extLst>
  </p:cSld>
  <p:clrMapOvr>
    <a:masterClrMapping/>
  </p:clrMapOvr>
  <mc:AlternateContent xmlns:mc="http://schemas.openxmlformats.org/markup-compatibility/2006">
    <mc:Choice xmlns:p14="http://schemas.microsoft.com/office/powerpoint/2010/main" xmlns="" Requires="p14">
      <p:transition p14:dur="0" advTm="47739"/>
    </mc:Choice>
    <mc:Fallback>
      <p:transition advTm="4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blip>
          <a:srcRect l="19317" t="28475" r="35555" b="9682"/>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7" cstate="print">
            <a:extLst/>
          </a:blip>
          <a:srcRect l="20410" r="22896"/>
          <a:stretch/>
        </p:blipFill>
        <p:spPr>
          <a:xfrm>
            <a:off x="0" y="3383317"/>
            <a:ext cx="1981200" cy="3494562"/>
          </a:xfrm>
          <a:prstGeom prst="rect">
            <a:avLst/>
          </a:prstGeom>
        </p:spPr>
      </p:pic>
      <p:pic>
        <p:nvPicPr>
          <p:cNvPr id="12" name="Picture 11"/>
          <p:cNvPicPr>
            <a:picLocks noChangeAspect="1"/>
          </p:cNvPicPr>
          <p:nvPr/>
        </p:nvPicPr>
        <p:blipFill>
          <a:blip r:embed="rId8"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videoFile r:link="rId2"/>
            <p:extLst>
              <p:ext uri="{DAA4B4D4-6D71-4841-9C94-3DE7FCFB9230}">
                <p14:media xmlns:p14="http://schemas.microsoft.com/office/powerpoint/2010/main" xmlns="" r:embed="rId9">
                  <p14:trim end="21579.4"/>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cstate="print"/>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extLst/>
          </a:blip>
          <a:srcRect l="31046" t="14474" r="9744" b="46053"/>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cstate="print"/>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videoFile r:link="rId2"/>
            <p:extLst>
              <p:ext uri="{DAA4B4D4-6D71-4841-9C94-3DE7FCFB9230}">
                <p14:media xmlns:p14="http://schemas.microsoft.com/office/powerpoint/2010/main" xmlns="" r:embed="rId9">
                  <p14:trim end="21579.4"/>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extLst/>
          </a:blip>
          <a:srcRect l="31046" t="14474" r="9744" b="46053"/>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extLst/>
          </a:blip>
          <a:srcRect l="8091" t="26001" r="8355" b="13422"/>
          <a:stretch/>
        </p:blipFill>
        <p:spPr>
          <a:xfrm rot="258979">
            <a:off x="3717426" y="1213992"/>
            <a:ext cx="907306" cy="657797"/>
          </a:xfrm>
          <a:prstGeom prst="rect">
            <a:avLst/>
          </a:prstGeom>
        </p:spPr>
      </p:pic>
      <p:pic>
        <p:nvPicPr>
          <p:cNvPr id="43" name="Picture 42"/>
          <p:cNvPicPr>
            <a:picLocks noChangeAspect="1"/>
          </p:cNvPicPr>
          <p:nvPr/>
        </p:nvPicPr>
        <p:blipFill>
          <a:blip r:embed="rId16" cstate="print"/>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7" cstate="print">
            <a:extLst/>
          </a:blip>
          <a:srcRect l="20410" r="22896"/>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xmlns="">
                  <a14:imgLayer r:embed="rId18">
                    <a14:imgEffect>
                      <a14:backgroundRemoval t="974" b="100000" l="9690" r="98579"/>
                    </a14:imgEffect>
                  </a14:imgLayer>
                </a14:imgProps>
              </a:ext>
              <a:ext uri="{28A0092B-C50C-407E-A947-70E740481C1C}">
                <a14:useLocalDpi xmlns:a14="http://schemas.microsoft.com/office/drawing/2010/main" xmlns="" val="0"/>
              </a:ext>
            </a:extLst>
          </a:blip>
          <a:srcRect l="7877" r="2191"/>
          <a:stretch/>
        </p:blipFill>
        <p:spPr>
          <a:xfrm>
            <a:off x="6275043" y="3802341"/>
            <a:ext cx="1769700" cy="3103612"/>
          </a:xfrm>
          <a:prstGeom prst="rect">
            <a:avLst/>
          </a:prstGeom>
        </p:spPr>
      </p:pic>
      <p:pic>
        <p:nvPicPr>
          <p:cNvPr id="58" name="Picture 57"/>
          <p:cNvPicPr>
            <a:picLocks noChangeAspect="1"/>
          </p:cNvPicPr>
          <p:nvPr/>
        </p:nvPicPr>
        <p:blipFill>
          <a:blip r:embed="rId19" cstate="print"/>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xmlns="" val="1583680903"/>
      </p:ext>
    </p:extLst>
  </p:cSld>
  <p:clrMapOvr>
    <a:masterClrMapping/>
  </p:clrMapOvr>
  <mc:AlternateContent xmlns:mc="http://schemas.openxmlformats.org/markup-compatibility/2006">
    <mc:Choice xmlns:p14="http://schemas.microsoft.com/office/powerpoint/2010/main" xmlns="" Requires="p14">
      <p:transition p14:dur="10" advTm="36061"/>
    </mc:Choice>
    <mc:Fallback>
      <p:transition advTm="3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4" fill="hold" display="0">
                  <p:stCondLst>
                    <p:cond delay="indefinite"/>
                  </p:stCondLst>
                  <p:endCondLst>
                    <p:cond evt="onStopAudio" delay="0">
                      <p:tgtEl>
                        <p:sldTgt/>
                      </p:tgtEl>
                    </p:cond>
                  </p:endCondLst>
                </p:cTn>
                <p:tgtEl>
                  <p:spTgt spid="13"/>
                </p:tgtEl>
              </p:cMediaNode>
            </p:video>
            <p:video>
              <p:cMediaNode vol="100000">
                <p:cTn id="105" fill="hold" display="0">
                  <p:stCondLst>
                    <p:cond delay="indefinite"/>
                  </p:stCondLst>
                  <p:endCondLst>
                    <p:cond evt="onStopAudio" delay="0">
                      <p:tgtEl>
                        <p:sldTgt/>
                      </p:tgtEl>
                    </p:cond>
                  </p:endCondLst>
                </p:cTn>
                <p:tgtEl>
                  <p:spTgt spid="28"/>
                </p:tgtEl>
              </p:cMediaNode>
            </p:video>
          </p:childTnLst>
        </p:cTn>
      </p:par>
    </p:tnLst>
  </p:timing>
  <p:extLst mod="1">
    <p:ext uri="{E180D4A7-C9FB-4DFB-919C-405C955672EB}">
      <p14:showEvtLst xmlns:p14="http://schemas.microsoft.com/office/powerpoint/2010/main" xmlns="">
        <p14:playEvt time="80" objId="13"/>
        <p14:stopEvt time="10025" objId="13"/>
        <p14:playEvt time="10215" objId="28"/>
        <p14:stopEvt time="20117" objId="28"/>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914650"/>
            <a:ext cx="8877300" cy="800100"/>
          </a:xfrm>
        </p:spPr>
        <p:txBody>
          <a:bodyPr rtlCol="0">
            <a:noAutofit/>
          </a:bodyPr>
          <a:lstStyle/>
          <a:p>
            <a:pPr marL="0" indent="0" algn="ctr" defTabSz="685783" eaLnBrk="1" fontAlgn="auto" hangingPunct="1">
              <a:spcAft>
                <a:spcPts val="0"/>
              </a:spcAft>
              <a:buNone/>
              <a:defRPr/>
            </a:pPr>
            <a:r>
              <a:rPr lang="en-US" sz="4400" b="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Chúc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ch</a:t>
            </a:r>
            <a:r>
              <a:rPr lang="vi-VN"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ă</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m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ngoan</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giỏi</a:t>
            </a:r>
            <a:r>
              <a:rPr lang="en-US" sz="4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xmlns="" val="2463508431"/>
      </p:ext>
    </p:extLst>
  </p:cSld>
  <p:clrMapOvr>
    <a:masterClrMapping/>
  </p:clrMapOvr>
  <p:transition spd="slow" advTm="4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49000" b="-9000"/>
          </a:stretch>
        </a:blipFill>
        <a:effectLst/>
      </p:bgPr>
    </p:bg>
    <p:spTree>
      <p:nvGrpSpPr>
        <p:cNvPr id="1" name=""/>
        <p:cNvGrpSpPr/>
        <p:nvPr/>
      </p:nvGrpSpPr>
      <p:grpSpPr>
        <a:xfrm>
          <a:off x="0" y="0"/>
          <a:ext cx="0" cy="0"/>
          <a:chOff x="0" y="0"/>
          <a:chExt cx="0" cy="0"/>
        </a:xfrm>
      </p:grpSpPr>
      <p:sp>
        <p:nvSpPr>
          <p:cNvPr id="32777" name="Text Box 9"/>
          <p:cNvSpPr txBox="1">
            <a:spLocks noChangeArrowheads="1"/>
          </p:cNvSpPr>
          <p:nvPr/>
        </p:nvSpPr>
        <p:spPr bwMode="auto">
          <a:xfrm>
            <a:off x="1447800" y="268070"/>
            <a:ext cx="32766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Hai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pic>
        <p:nvPicPr>
          <p:cNvPr id="12" name="Picture 10"/>
          <p:cNvPicPr>
            <a:picLocks noChangeAspect="1" noChangeArrowheads="1"/>
          </p:cNvPicPr>
          <p:nvPr/>
        </p:nvPicPr>
        <p:blipFill>
          <a:blip r:embed="rId5" cstate="print"/>
          <a:srcRect l="35158" t="37906" r="35620" b="43929"/>
          <a:stretch>
            <a:fillRect/>
          </a:stretch>
        </p:blipFill>
        <p:spPr bwMode="auto">
          <a:xfrm>
            <a:off x="304800" y="914400"/>
            <a:ext cx="5562599" cy="2286000"/>
          </a:xfrm>
          <a:prstGeom prst="rect">
            <a:avLst/>
          </a:prstGeom>
          <a:noFill/>
          <a:ln w="9525">
            <a:solidFill>
              <a:srgbClr val="808080"/>
            </a:solidFill>
            <a:miter lim="800000"/>
            <a:headEnd/>
            <a:tailEnd/>
          </a:ln>
        </p:spPr>
      </p:pic>
      <p:sp>
        <p:nvSpPr>
          <p:cNvPr id="14" name="Text Box 9"/>
          <p:cNvSpPr txBox="1">
            <a:spLocks noChangeArrowheads="1"/>
          </p:cNvSpPr>
          <p:nvPr/>
        </p:nvSpPr>
        <p:spPr bwMode="auto">
          <a:xfrm>
            <a:off x="4038600" y="6096001"/>
            <a:ext cx="41148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M</a:t>
            </a:r>
            <a:r>
              <a:rPr lang="vi-VN" sz="3600" b="1" dirty="0">
                <a:solidFill>
                  <a:prstClr val="black"/>
                </a:solidFill>
                <a:latin typeface="Times New Roman" pitchFamily="18" charset="0"/>
              </a:rPr>
              <a:t>ười</a:t>
            </a:r>
            <a:r>
              <a:rPr lang="en-US" sz="3600" b="1" dirty="0">
                <a:solidFill>
                  <a:prstClr val="black"/>
                </a:solidFill>
                <a:latin typeface="Times New Roman" pitchFamily="18" charset="0"/>
              </a:rPr>
              <a:t>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sp>
        <p:nvSpPr>
          <p:cNvPr id="15" name="Text Box 9"/>
          <p:cNvSpPr txBox="1">
            <a:spLocks noChangeArrowheads="1"/>
          </p:cNvSpPr>
          <p:nvPr/>
        </p:nvSpPr>
        <p:spPr bwMode="auto">
          <a:xfrm>
            <a:off x="7086600" y="228601"/>
            <a:ext cx="38100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N</a:t>
            </a:r>
            <a:r>
              <a:rPr lang="vi-VN" sz="3600" b="1" dirty="0">
                <a:solidFill>
                  <a:prstClr val="black"/>
                </a:solidFill>
                <a:latin typeface="Times New Roman" pitchFamily="18" charset="0"/>
              </a:rPr>
              <a:t>ă</a:t>
            </a:r>
            <a:r>
              <a:rPr lang="en-US" sz="3600" b="1" dirty="0">
                <a:solidFill>
                  <a:prstClr val="black"/>
                </a:solidFill>
                <a:latin typeface="Times New Roman" pitchFamily="18" charset="0"/>
              </a:rPr>
              <a:t>m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pic>
        <p:nvPicPr>
          <p:cNvPr id="11" name="Picture 10" descr="13.gif"/>
          <p:cNvPicPr>
            <a:picLocks noChangeAspect="1"/>
          </p:cNvPicPr>
          <p:nvPr/>
        </p:nvPicPr>
        <p:blipFill>
          <a:blip r:embed="rId6" cstate="print"/>
          <a:stretch>
            <a:fillRect/>
          </a:stretch>
        </p:blipFill>
        <p:spPr>
          <a:xfrm>
            <a:off x="3359150" y="3581400"/>
            <a:ext cx="5327650" cy="2514600"/>
          </a:xfrm>
          <a:prstGeom prst="rect">
            <a:avLst/>
          </a:prstGeom>
        </p:spPr>
      </p:pic>
      <p:pic>
        <p:nvPicPr>
          <p:cNvPr id="1026" name="Picture 2" descr="Hình ảnh mặt trước tiền polyme Việt Nam 10000 đồng Dễ Thươ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74650" y="3695699"/>
            <a:ext cx="5316025"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8" cstate="print"/>
          <a:srcRect l="2739" t="4286" r="2739" b="4286"/>
          <a:stretch/>
        </p:blipFill>
        <p:spPr>
          <a:xfrm>
            <a:off x="6177640" y="874932"/>
            <a:ext cx="5633360" cy="2286001"/>
          </a:xfrm>
          <a:prstGeom prst="rect">
            <a:avLst/>
          </a:prstGeom>
        </p:spPr>
      </p:pic>
    </p:spTree>
    <p:custDataLst>
      <p:tags r:id="rId1"/>
    </p:custDataLst>
    <p:extLst>
      <p:ext uri="{BB962C8B-B14F-4D97-AF65-F5344CB8AC3E}">
        <p14:creationId xmlns:p14="http://schemas.microsoft.com/office/powerpoint/2010/main" xmlns="" val="3106283740"/>
      </p:ext>
    </p:extLst>
  </p:cSld>
  <p:clrMapOvr>
    <a:masterClrMapping/>
  </p:clrMapOvr>
  <mc:AlternateContent xmlns:mc="http://schemas.openxmlformats.org/markup-compatibility/2006">
    <mc:Choice xmlns:p14="http://schemas.microsoft.com/office/powerpoint/2010/main" xmlns="" Requires="p14">
      <p:transition p14:dur="0" advTm="30023"/>
    </mc:Choice>
    <mc:Fallback>
      <p:transition advTm="300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left)">
                                      <p:cBhvr>
                                        <p:cTn id="22" dur="500"/>
                                        <p:tgtEl>
                                          <p:spTgt spid="327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left)">
                                      <p:cBhvr>
                                        <p:cTn id="37" dur="500"/>
                                        <p:tgtEl>
                                          <p:spTgt spid="1026"/>
                                        </p:tgtEl>
                                      </p:cBhvr>
                                    </p:animEffect>
                                  </p:childTnLst>
                                </p:cTn>
                              </p:par>
                              <p:par>
                                <p:cTn id="38" presetID="22" presetClass="exit" presetSubtype="8" fill="hold" nodeType="withEffect">
                                  <p:stCondLst>
                                    <p:cond delay="0"/>
                                  </p:stCondLst>
                                  <p:childTnLst>
                                    <p:animEffect transition="out" filter="wipe(left)">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stretch>
            <a:fillRect/>
          </a:stretch>
        </p:blipFill>
        <p:spPr>
          <a:xfrm>
            <a:off x="457200" y="838200"/>
            <a:ext cx="7653131" cy="5029200"/>
          </a:xfrm>
          <a:prstGeom prst="rect">
            <a:avLst/>
          </a:prstGeom>
        </p:spPr>
      </p:pic>
      <p:sp>
        <p:nvSpPr>
          <p:cNvPr id="26" name="Text Box 12"/>
          <p:cNvSpPr txBox="1">
            <a:spLocks noChangeArrowheads="1"/>
          </p:cNvSpPr>
          <p:nvPr/>
        </p:nvSpPr>
        <p:spPr bwMode="auto">
          <a:xfrm>
            <a:off x="8305800" y="2286000"/>
            <a:ext cx="3657600" cy="2554545"/>
          </a:xfrm>
          <a:prstGeom prst="rect">
            <a:avLst/>
          </a:prstGeom>
          <a:noFill/>
          <a:ln w="9525">
            <a:noFill/>
            <a:miter lim="800000"/>
            <a:headEnd/>
            <a:tailEnd/>
          </a:ln>
          <a:effectLst/>
        </p:spPr>
        <p:txBody>
          <a:bodyPr wrap="square">
            <a:spAutoFit/>
          </a:bodyPr>
          <a:lstStyle/>
          <a:p>
            <a:pPr algn="just">
              <a:spcBef>
                <a:spcPct val="20000"/>
              </a:spcBef>
            </a:pPr>
            <a:r>
              <a:rPr lang="en-US" sz="3200" b="1" i="1" dirty="0">
                <a:solidFill>
                  <a:srgbClr val="000099"/>
                </a:solidFill>
                <a:latin typeface="Times New Roman" pitchFamily="18" charset="0"/>
              </a:rPr>
              <a:t>* So sánh sự giống và khác </a:t>
            </a:r>
            <a:r>
              <a:rPr lang="en-US" sz="3200" b="1" i="1" dirty="0" smtClean="0">
                <a:solidFill>
                  <a:srgbClr val="000099"/>
                </a:solidFill>
                <a:latin typeface="Times New Roman" pitchFamily="18" charset="0"/>
              </a:rPr>
              <a:t>nhau (màu sắc, chất liệu, mệnh giá, kích thước,...) </a:t>
            </a:r>
            <a:r>
              <a:rPr lang="en-US" sz="3200" b="1" i="1">
                <a:solidFill>
                  <a:srgbClr val="000099"/>
                </a:solidFill>
                <a:latin typeface="Times New Roman" pitchFamily="18" charset="0"/>
              </a:rPr>
              <a:t>của </a:t>
            </a:r>
            <a:r>
              <a:rPr lang="en-US" sz="3200" b="1" i="1" smtClean="0">
                <a:solidFill>
                  <a:srgbClr val="000099"/>
                </a:solidFill>
                <a:latin typeface="Times New Roman" pitchFamily="18" charset="0"/>
              </a:rPr>
              <a:t>các tờ giấy bạc?</a:t>
            </a:r>
            <a:endParaRPr lang="en-US" sz="3200" b="1" i="1" dirty="0">
              <a:solidFill>
                <a:srgbClr val="000099"/>
              </a:solidFill>
              <a:latin typeface="Times New Roman" pitchFamily="18" charset="0"/>
            </a:endParaRPr>
          </a:p>
        </p:txBody>
      </p:sp>
    </p:spTree>
    <p:extLst>
      <p:ext uri="{BB962C8B-B14F-4D97-AF65-F5344CB8AC3E}">
        <p14:creationId xmlns:p14="http://schemas.microsoft.com/office/powerpoint/2010/main" xmlns="" val="1527898874"/>
      </p:ext>
    </p:extLst>
  </p:cSld>
  <p:clrMapOvr>
    <a:masterClrMapping/>
  </p:clrMapOvr>
  <mc:AlternateContent xmlns:mc="http://schemas.openxmlformats.org/markup-compatibility/2006">
    <mc:Choice xmlns:p14="http://schemas.microsoft.com/office/powerpoint/2010/main" xmlns="" Requires="p14">
      <p:transition p14:dur="10" advTm="23692"/>
    </mc:Choice>
    <mc:Fallback>
      <p:transition advTm="23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9000" b="-9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8131" y="295653"/>
            <a:ext cx="2912269" cy="792163"/>
          </a:xfrm>
          <a:solidFill>
            <a:schemeClr val="accent6">
              <a:lumMod val="20000"/>
              <a:lumOff val="80000"/>
            </a:schemeClr>
          </a:solidFill>
          <a:ln>
            <a:solidFill>
              <a:schemeClr val="tx1"/>
            </a:solidFill>
          </a:ln>
        </p:spPr>
        <p:txBody>
          <a:bodyPr>
            <a:normAutofit/>
          </a:bodyPr>
          <a:lstStyle/>
          <a:p>
            <a:pPr algn="l"/>
            <a:r>
              <a:rPr lang="en-US" sz="3600" dirty="0" smtClean="0">
                <a:solidFill>
                  <a:srgbClr val="FF0000"/>
                </a:solidFill>
                <a:latin typeface="Times New Roman" pitchFamily="18" charset="0"/>
                <a:cs typeface="Times New Roman" pitchFamily="18" charset="0"/>
              </a:rPr>
              <a:t>* </a:t>
            </a:r>
            <a:r>
              <a:rPr lang="en-US" sz="3600" b="1" dirty="0" smtClean="0">
                <a:solidFill>
                  <a:srgbClr val="C00000"/>
                </a:solidFill>
                <a:latin typeface="Times New Roman" pitchFamily="18" charset="0"/>
                <a:cs typeface="Times New Roman" pitchFamily="18" charset="0"/>
              </a:rPr>
              <a:t>Giống nhau</a:t>
            </a:r>
          </a:p>
        </p:txBody>
      </p:sp>
      <p:pic>
        <p:nvPicPr>
          <p:cNvPr id="10243" name="Picture 10"/>
          <p:cNvPicPr>
            <a:picLocks noChangeAspect="1" noChangeArrowheads="1"/>
          </p:cNvPicPr>
          <p:nvPr/>
        </p:nvPicPr>
        <p:blipFill>
          <a:blip r:embed="rId4" cstate="print"/>
          <a:srcRect l="35158" t="37906" r="35620" b="43929"/>
          <a:stretch>
            <a:fillRect/>
          </a:stretch>
        </p:blipFill>
        <p:spPr bwMode="auto">
          <a:xfrm>
            <a:off x="4343400" y="304799"/>
            <a:ext cx="4343400" cy="2035175"/>
          </a:xfrm>
          <a:prstGeom prst="rect">
            <a:avLst/>
          </a:prstGeom>
          <a:noFill/>
          <a:ln w="9525">
            <a:solidFill>
              <a:schemeClr val="tx1"/>
            </a:solidFill>
            <a:miter lim="800000"/>
            <a:headEnd/>
            <a:tailEnd/>
          </a:ln>
        </p:spPr>
      </p:pic>
      <p:pic>
        <p:nvPicPr>
          <p:cNvPr id="10244" name="Picture 2" descr="http://www.sbv.gov.vn/wps/wcm/connect/376c128043638b8cb363fbad7097747d/17/5000t.jpg?MOD=AJPERES&amp;CACHEID=376c128043638b8cb363fbad7097747d/17"/>
          <p:cNvPicPr>
            <a:picLocks noChangeAspect="1" noChangeArrowheads="1"/>
          </p:cNvPicPr>
          <p:nvPr/>
        </p:nvPicPr>
        <p:blipFill>
          <a:blip r:embed="rId5" cstate="print"/>
          <a:srcRect/>
          <a:stretch>
            <a:fillRect/>
          </a:stretch>
        </p:blipFill>
        <p:spPr bwMode="auto">
          <a:xfrm>
            <a:off x="4343401" y="2514599"/>
            <a:ext cx="4405313" cy="2133600"/>
          </a:xfrm>
          <a:prstGeom prst="rect">
            <a:avLst/>
          </a:prstGeom>
          <a:noFill/>
          <a:ln w="9525">
            <a:noFill/>
            <a:miter lim="800000"/>
            <a:headEnd/>
            <a:tailEnd/>
          </a:ln>
        </p:spPr>
      </p:pic>
      <p:pic>
        <p:nvPicPr>
          <p:cNvPr id="10245" name="Picture 5" descr="vn-p123-f.jpg"/>
          <p:cNvPicPr>
            <a:picLocks noChangeAspect="1"/>
          </p:cNvPicPr>
          <p:nvPr/>
        </p:nvPicPr>
        <p:blipFill>
          <a:blip r:embed="rId6" cstate="print"/>
          <a:srcRect/>
          <a:stretch>
            <a:fillRect/>
          </a:stretch>
        </p:blipFill>
        <p:spPr bwMode="auto">
          <a:xfrm>
            <a:off x="4419600" y="4773613"/>
            <a:ext cx="4191000" cy="1855787"/>
          </a:xfrm>
          <a:prstGeom prst="rect">
            <a:avLst/>
          </a:prstGeom>
          <a:noFill/>
          <a:ln w="9525">
            <a:solidFill>
              <a:schemeClr val="tx1"/>
            </a:solidFill>
            <a:miter lim="800000"/>
            <a:headEnd/>
            <a:tailEnd/>
          </a:ln>
        </p:spPr>
      </p:pic>
      <p:cxnSp>
        <p:nvCxnSpPr>
          <p:cNvPr id="10" name="Straight Arrow Connector 9"/>
          <p:cNvCxnSpPr/>
          <p:nvPr/>
        </p:nvCxnSpPr>
        <p:spPr>
          <a:xfrm flipV="1">
            <a:off x="2895600" y="1087816"/>
            <a:ext cx="2438400" cy="9695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2895600" y="2057400"/>
            <a:ext cx="2209800"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2895600" y="2057399"/>
            <a:ext cx="2843214" cy="35052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17" idx="1"/>
          </p:cNvCxnSpPr>
          <p:nvPr/>
        </p:nvCxnSpPr>
        <p:spPr>
          <a:xfrm flipH="1">
            <a:off x="8077203" y="1488282"/>
            <a:ext cx="1266822" cy="2321717"/>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17" idx="1"/>
          </p:cNvCxnSpPr>
          <p:nvPr/>
        </p:nvCxnSpPr>
        <p:spPr>
          <a:xfrm flipH="1" flipV="1">
            <a:off x="7772401" y="1487488"/>
            <a:ext cx="1571624" cy="794"/>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7" idx="1"/>
          </p:cNvCxnSpPr>
          <p:nvPr/>
        </p:nvCxnSpPr>
        <p:spPr>
          <a:xfrm flipH="1">
            <a:off x="7467601" y="1488282"/>
            <a:ext cx="1876424" cy="4531518"/>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16" name="TextBox 15"/>
          <p:cNvSpPr txBox="1">
            <a:spLocks noChangeArrowheads="1"/>
          </p:cNvSpPr>
          <p:nvPr/>
        </p:nvSpPr>
        <p:spPr bwMode="auto">
          <a:xfrm>
            <a:off x="1524000" y="1752600"/>
            <a:ext cx="1524000" cy="1077913"/>
          </a:xfrm>
          <a:prstGeom prst="rect">
            <a:avLst/>
          </a:prstGeom>
          <a:noFill/>
          <a:ln w="9525">
            <a:noFill/>
            <a:miter lim="800000"/>
            <a:headEnd/>
            <a:tailEnd/>
          </a:ln>
        </p:spPr>
        <p:txBody>
          <a:bodyPr wrap="square">
            <a:spAutoFit/>
          </a:bodyPr>
          <a:lstStyle/>
          <a:p>
            <a:r>
              <a:rPr lang="en-US" sz="3200" b="1">
                <a:solidFill>
                  <a:prstClr val="black"/>
                </a:solidFill>
                <a:latin typeface="Times New Roman" pitchFamily="18" charset="0"/>
                <a:cs typeface="Times New Roman" pitchFamily="18" charset="0"/>
              </a:rPr>
              <a:t>QUỐC HUY</a:t>
            </a:r>
          </a:p>
        </p:txBody>
      </p:sp>
      <p:sp>
        <p:nvSpPr>
          <p:cNvPr id="17" name="TextBox 16"/>
          <p:cNvSpPr txBox="1">
            <a:spLocks noChangeArrowheads="1"/>
          </p:cNvSpPr>
          <p:nvPr/>
        </p:nvSpPr>
        <p:spPr bwMode="auto">
          <a:xfrm>
            <a:off x="9344025" y="457200"/>
            <a:ext cx="1476375" cy="2062163"/>
          </a:xfrm>
          <a:prstGeom prst="rect">
            <a:avLst/>
          </a:prstGeom>
          <a:noFill/>
          <a:ln w="9525">
            <a:noFill/>
            <a:miter lim="800000"/>
            <a:headEnd/>
            <a:tailEnd/>
          </a:ln>
        </p:spPr>
        <p:txBody>
          <a:bodyPr wrap="square">
            <a:spAutoFit/>
          </a:bodyPr>
          <a:lstStyle/>
          <a:p>
            <a:pPr>
              <a:defRPr/>
            </a:pPr>
            <a:r>
              <a:rPr lang="en-US" sz="3200" b="1" dirty="0">
                <a:solidFill>
                  <a:srgbClr val="F79646">
                    <a:lumMod val="75000"/>
                  </a:srgbClr>
                </a:solidFill>
                <a:latin typeface="Times New Roman" pitchFamily="18" charset="0"/>
                <a:cs typeface="Times New Roman" pitchFamily="18" charset="0"/>
              </a:rPr>
              <a:t>CHÂN DUNG BÁC HỒ</a:t>
            </a:r>
          </a:p>
        </p:txBody>
      </p:sp>
      <p:sp>
        <p:nvSpPr>
          <p:cNvPr id="19" name="TextBox 18"/>
          <p:cNvSpPr txBox="1">
            <a:spLocks noChangeArrowheads="1"/>
          </p:cNvSpPr>
          <p:nvPr/>
        </p:nvSpPr>
        <p:spPr bwMode="auto">
          <a:xfrm>
            <a:off x="1524000" y="3771900"/>
            <a:ext cx="1524000" cy="1077913"/>
          </a:xfrm>
          <a:prstGeom prst="rect">
            <a:avLst/>
          </a:prstGeom>
          <a:noFill/>
          <a:ln w="9525">
            <a:noFill/>
            <a:miter lim="800000"/>
            <a:headEnd/>
            <a:tailEnd/>
          </a:ln>
        </p:spPr>
        <p:txBody>
          <a:bodyPr wrap="square">
            <a:spAutoFit/>
          </a:bodyPr>
          <a:lstStyle/>
          <a:p>
            <a:r>
              <a:rPr lang="en-US" sz="3200" b="1">
                <a:solidFill>
                  <a:srgbClr val="FF0000"/>
                </a:solidFill>
                <a:latin typeface="Times New Roman" pitchFamily="18" charset="0"/>
                <a:cs typeface="Times New Roman" pitchFamily="18" charset="0"/>
              </a:rPr>
              <a:t>QUỐC HIỆU</a:t>
            </a:r>
          </a:p>
        </p:txBody>
      </p:sp>
      <p:cxnSp>
        <p:nvCxnSpPr>
          <p:cNvPr id="21" name="Straight Arrow Connector 20"/>
          <p:cNvCxnSpPr>
            <a:stCxn id="19" idx="3"/>
          </p:cNvCxnSpPr>
          <p:nvPr/>
        </p:nvCxnSpPr>
        <p:spPr>
          <a:xfrm flipV="1">
            <a:off x="3048000" y="609600"/>
            <a:ext cx="3429000" cy="37012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p:cNvCxnSpPr>
          <p:nvPr/>
        </p:nvCxnSpPr>
        <p:spPr>
          <a:xfrm flipV="1">
            <a:off x="3048000" y="2914649"/>
            <a:ext cx="3238500" cy="1397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p:cNvCxnSpPr>
          <p:nvPr/>
        </p:nvCxnSpPr>
        <p:spPr>
          <a:xfrm>
            <a:off x="3048001" y="4311649"/>
            <a:ext cx="2690813" cy="6746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9791701" y="3308172"/>
            <a:ext cx="2185989" cy="584775"/>
          </a:xfrm>
          <a:prstGeom prst="rect">
            <a:avLst/>
          </a:prstGeom>
          <a:noFill/>
          <a:ln w="9525">
            <a:noFill/>
            <a:miter lim="800000"/>
            <a:headEnd/>
            <a:tailEnd/>
          </a:ln>
        </p:spPr>
        <p:txBody>
          <a:bodyPr wrap="square">
            <a:spAutoFit/>
          </a:bodyPr>
          <a:lstStyle/>
          <a:p>
            <a:r>
              <a:rPr lang="en-US" sz="3200" b="1" smtClean="0">
                <a:solidFill>
                  <a:srgbClr val="0070C0"/>
                </a:solidFill>
                <a:latin typeface="Times New Roman" pitchFamily="18" charset="0"/>
                <a:cs typeface="Times New Roman" pitchFamily="18" charset="0"/>
              </a:rPr>
              <a:t>SỐ SÊRI</a:t>
            </a:r>
            <a:endParaRPr lang="en-US" sz="3200" b="1">
              <a:solidFill>
                <a:srgbClr val="0070C0"/>
              </a:solidFill>
              <a:latin typeface="Times New Roman" pitchFamily="18" charset="0"/>
              <a:cs typeface="Times New Roman" pitchFamily="18" charset="0"/>
            </a:endParaRPr>
          </a:p>
        </p:txBody>
      </p:sp>
      <p:cxnSp>
        <p:nvCxnSpPr>
          <p:cNvPr id="9" name="Straight Arrow Connector 8"/>
          <p:cNvCxnSpPr/>
          <p:nvPr/>
        </p:nvCxnSpPr>
        <p:spPr>
          <a:xfrm flipH="1" flipV="1">
            <a:off x="6919915" y="914400"/>
            <a:ext cx="2871786" cy="266699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69920" y="3200401"/>
            <a:ext cx="2821781" cy="41274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077203" y="3613149"/>
            <a:ext cx="1714498" cy="274716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xmlns="" val="1340720480"/>
      </p:ext>
    </p:extLst>
  </p:cSld>
  <p:clrMapOvr>
    <a:masterClrMapping/>
  </p:clrMapOvr>
  <mc:AlternateContent xmlns:mc="http://schemas.openxmlformats.org/markup-compatibility/2006">
    <mc:Choice xmlns:p14="http://schemas.microsoft.com/office/powerpoint/2010/main" xmlns="" Requires="p14">
      <p:transition p14:dur="0" advTm="20926"/>
    </mc:Choice>
    <mc:Fallback>
      <p:transition advTm="20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par>
                                <p:cTn id="49" presetID="22" presetClass="entr" presetSubtype="2"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par>
                                <p:cTn id="52" presetID="22" presetClass="entr" presetSubtype="2"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childTnLst>
                          </p:cTn>
                        </p:par>
                        <p:par>
                          <p:cTn id="60" fill="hold">
                            <p:stCondLst>
                              <p:cond delay="500"/>
                            </p:stCondLst>
                            <p:childTnLst>
                              <p:par>
                                <p:cTn id="61" presetID="22" presetClass="entr" presetSubtype="2"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par>
                                <p:cTn id="64" presetID="22" presetClass="entr" presetSubtype="2"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right)">
                                      <p:cBhvr>
                                        <p:cTn id="66" dur="500"/>
                                        <p:tgtEl>
                                          <p:spTgt spid="27"/>
                                        </p:tgtEl>
                                      </p:cBhvr>
                                    </p:animEffect>
                                  </p:childTnLst>
                                </p:cTn>
                              </p:par>
                              <p:par>
                                <p:cTn id="67" presetID="22" presetClass="entr" presetSubtype="2"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righ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P spid="19"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tien 2000 (sau)"/>
          <p:cNvPicPr>
            <a:picLocks noChangeAspect="1" noChangeArrowheads="1"/>
          </p:cNvPicPr>
          <p:nvPr/>
        </p:nvPicPr>
        <p:blipFill>
          <a:blip r:embed="rId4" cstate="print"/>
          <a:srcRect l="2560" t="4961" r="2777" b="4068"/>
          <a:stretch>
            <a:fillRect/>
          </a:stretch>
        </p:blipFill>
        <p:spPr bwMode="auto">
          <a:xfrm>
            <a:off x="5381625" y="533400"/>
            <a:ext cx="4929188" cy="2071687"/>
          </a:xfrm>
          <a:prstGeom prst="rect">
            <a:avLst/>
          </a:prstGeom>
          <a:noFill/>
          <a:ln w="9525">
            <a:solidFill>
              <a:schemeClr val="tx1"/>
            </a:solidFill>
            <a:miter lim="800000"/>
            <a:headEnd/>
            <a:tailEnd/>
          </a:ln>
        </p:spPr>
      </p:pic>
      <p:pic>
        <p:nvPicPr>
          <p:cNvPr id="9" name="Picture 8" descr="5000 mat sau"/>
          <p:cNvPicPr>
            <a:picLocks noChangeAspect="1" noChangeArrowheads="1"/>
          </p:cNvPicPr>
          <p:nvPr/>
        </p:nvPicPr>
        <p:blipFill>
          <a:blip r:embed="rId5" cstate="print"/>
          <a:srcRect l="3848" t="6334" r="2397" b="6691"/>
          <a:stretch>
            <a:fillRect/>
          </a:stretch>
        </p:blipFill>
        <p:spPr bwMode="auto">
          <a:xfrm>
            <a:off x="5381625" y="2605086"/>
            <a:ext cx="4929188" cy="1919288"/>
          </a:xfrm>
          <a:prstGeom prst="rect">
            <a:avLst/>
          </a:prstGeom>
          <a:noFill/>
          <a:ln w="9525">
            <a:solidFill>
              <a:schemeClr val="tx1"/>
            </a:solid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5453064" y="4608511"/>
            <a:ext cx="4643437" cy="1925638"/>
          </a:xfrm>
          <a:prstGeom prst="rect">
            <a:avLst/>
          </a:prstGeom>
          <a:noFill/>
          <a:ln w="9525">
            <a:solidFill>
              <a:schemeClr val="tx1"/>
            </a:solidFill>
            <a:miter lim="800000"/>
            <a:headEnd/>
            <a:tailEnd/>
          </a:ln>
        </p:spPr>
      </p:pic>
      <p:sp>
        <p:nvSpPr>
          <p:cNvPr id="11" name="TextBox 10"/>
          <p:cNvSpPr txBox="1">
            <a:spLocks noChangeArrowheads="1"/>
          </p:cNvSpPr>
          <p:nvPr/>
        </p:nvSpPr>
        <p:spPr bwMode="auto">
          <a:xfrm>
            <a:off x="1704976" y="1905000"/>
            <a:ext cx="1724025" cy="3046988"/>
          </a:xfrm>
          <a:prstGeom prst="rect">
            <a:avLst/>
          </a:prstGeom>
          <a:noFill/>
          <a:ln w="9525">
            <a:solidFill>
              <a:schemeClr val="tx1"/>
            </a:solid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NGÂN HÀNG NHÀ NƯỚC VIỆT NAM</a:t>
            </a:r>
          </a:p>
        </p:txBody>
      </p:sp>
      <p:cxnSp>
        <p:nvCxnSpPr>
          <p:cNvPr id="13" name="Straight Arrow Connector 12"/>
          <p:cNvCxnSpPr/>
          <p:nvPr/>
        </p:nvCxnSpPr>
        <p:spPr>
          <a:xfrm flipV="1">
            <a:off x="3429000" y="685800"/>
            <a:ext cx="4205288" cy="29225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29001" y="2828926"/>
            <a:ext cx="4562475" cy="7794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29001" y="3608396"/>
            <a:ext cx="4276725" cy="10779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8131" y="295653"/>
            <a:ext cx="3293269" cy="792163"/>
          </a:xfrm>
          <a:solidFill>
            <a:schemeClr val="accent6">
              <a:lumMod val="20000"/>
              <a:lumOff val="80000"/>
            </a:schemeClr>
          </a:solidFill>
          <a:ln>
            <a:solidFill>
              <a:schemeClr val="tx1"/>
            </a:solidFill>
          </a:ln>
        </p:spPr>
        <p:txBody>
          <a:bodyPr/>
          <a:lstStyle/>
          <a:p>
            <a:pPr algn="l"/>
            <a:r>
              <a:rPr lang="en-US" dirty="0" smtClean="0">
                <a:solidFill>
                  <a:srgbClr val="FF0000"/>
                </a:solidFill>
                <a:latin typeface="Times New Roman" pitchFamily="18" charset="0"/>
                <a:cs typeface="Times New Roman" pitchFamily="18" charset="0"/>
              </a:rPr>
              <a:t>* </a:t>
            </a:r>
            <a:r>
              <a:rPr lang="en-US" sz="3600" b="1" dirty="0" smtClean="0">
                <a:solidFill>
                  <a:srgbClr val="C00000"/>
                </a:solidFill>
                <a:latin typeface="Times New Roman" pitchFamily="18" charset="0"/>
                <a:cs typeface="Times New Roman" pitchFamily="18" charset="0"/>
              </a:rPr>
              <a:t>Giống</a:t>
            </a:r>
            <a:r>
              <a:rPr lang="en-US" b="1" dirty="0" smtClean="0">
                <a:solidFill>
                  <a:srgbClr val="C00000"/>
                </a:solidFill>
                <a:latin typeface="Times New Roman" pitchFamily="18" charset="0"/>
                <a:cs typeface="Times New Roman" pitchFamily="18" charset="0"/>
              </a:rPr>
              <a:t> nhau</a:t>
            </a:r>
          </a:p>
        </p:txBody>
      </p:sp>
    </p:spTree>
    <p:custDataLst>
      <p:tags r:id="rId1"/>
    </p:custDataLst>
    <p:extLst>
      <p:ext uri="{BB962C8B-B14F-4D97-AF65-F5344CB8AC3E}">
        <p14:creationId xmlns:p14="http://schemas.microsoft.com/office/powerpoint/2010/main" xmlns="" val="1616697567"/>
      </p:ext>
    </p:extLst>
  </p:cSld>
  <p:clrMapOvr>
    <a:masterClrMapping/>
  </p:clrMapOvr>
  <mc:AlternateContent xmlns:mc="http://schemas.openxmlformats.org/markup-compatibility/2006">
    <mc:Choice xmlns:p14="http://schemas.microsoft.com/office/powerpoint/2010/main" xmlns="" Requires="p14">
      <p:transition p14:dur="0" advTm="7651"/>
    </mc:Choice>
    <mc:Fallback>
      <p:transition advTm="7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5000" t="-9000" b="-9000"/>
          </a:stretch>
        </a:blipFill>
        <a:effectLst/>
      </p:bgPr>
    </p:bg>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5" cstate="print"/>
          <a:srcRect l="35158" t="37906" r="35620" b="43929"/>
          <a:stretch>
            <a:fillRect/>
          </a:stretch>
        </p:blipFill>
        <p:spPr bwMode="auto">
          <a:xfrm>
            <a:off x="6477000" y="457200"/>
            <a:ext cx="4191000" cy="1965325"/>
          </a:xfrm>
          <a:prstGeom prst="rect">
            <a:avLst/>
          </a:prstGeom>
          <a:noFill/>
          <a:ln w="9525">
            <a:solidFill>
              <a:schemeClr val="tx1"/>
            </a:solidFill>
            <a:miter lim="800000"/>
            <a:headEnd/>
            <a:tailEnd/>
          </a:ln>
        </p:spPr>
      </p:pic>
      <p:pic>
        <p:nvPicPr>
          <p:cNvPr id="12291" name="Picture 4" descr="http://www.sbv.gov.vn/wps/wcm/connect/376c128043638b8cb363fbad7097747d/17/5000t.jpg?MOD=AJPERES&amp;CACHEID=376c128043638b8cb363fbad7097747d/17"/>
          <p:cNvPicPr>
            <a:picLocks noChangeAspect="1" noChangeArrowheads="1"/>
          </p:cNvPicPr>
          <p:nvPr/>
        </p:nvPicPr>
        <p:blipFill>
          <a:blip r:embed="rId6" cstate="print"/>
          <a:srcRect/>
          <a:stretch>
            <a:fillRect/>
          </a:stretch>
        </p:blipFill>
        <p:spPr bwMode="auto">
          <a:xfrm>
            <a:off x="6477000" y="2678112"/>
            <a:ext cx="4191000" cy="2030412"/>
          </a:xfrm>
          <a:prstGeom prst="rect">
            <a:avLst/>
          </a:prstGeom>
          <a:noFill/>
          <a:ln w="9525">
            <a:solidFill>
              <a:schemeClr val="tx1"/>
            </a:solidFill>
            <a:miter lim="800000"/>
            <a:headEnd/>
            <a:tailEnd/>
          </a:ln>
        </p:spPr>
      </p:pic>
      <p:cxnSp>
        <p:nvCxnSpPr>
          <p:cNvPr id="7" name="Straight Arrow Connector 6"/>
          <p:cNvCxnSpPr/>
          <p:nvPr/>
        </p:nvCxnSpPr>
        <p:spPr>
          <a:xfrm rot="10800000" flipV="1">
            <a:off x="4495800" y="1355723"/>
            <a:ext cx="1981200" cy="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8" name="TextBox 7"/>
          <p:cNvSpPr txBox="1">
            <a:spLocks noChangeArrowheads="1"/>
          </p:cNvSpPr>
          <p:nvPr/>
        </p:nvSpPr>
        <p:spPr bwMode="auto">
          <a:xfrm>
            <a:off x="1676400" y="1014194"/>
            <a:ext cx="3200400" cy="584775"/>
          </a:xfrm>
          <a:prstGeom prst="rect">
            <a:avLst/>
          </a:prstGeom>
          <a:noFill/>
          <a:ln w="9525">
            <a:no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XÁM TRẮNG</a:t>
            </a:r>
          </a:p>
        </p:txBody>
      </p:sp>
      <p:cxnSp>
        <p:nvCxnSpPr>
          <p:cNvPr id="9" name="Straight Arrow Connector 8"/>
          <p:cNvCxnSpPr/>
          <p:nvPr/>
        </p:nvCxnSpPr>
        <p:spPr>
          <a:xfrm flipH="1" flipV="1">
            <a:off x="4495800" y="5775324"/>
            <a:ext cx="2133600" cy="15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4495800" y="3336924"/>
            <a:ext cx="1981200" cy="15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1" name="TextBox 10"/>
          <p:cNvSpPr txBox="1">
            <a:spLocks noChangeArrowheads="1"/>
          </p:cNvSpPr>
          <p:nvPr/>
        </p:nvSpPr>
        <p:spPr bwMode="auto">
          <a:xfrm>
            <a:off x="762000" y="3032125"/>
            <a:ext cx="4267200" cy="584775"/>
          </a:xfrm>
          <a:prstGeom prst="rect">
            <a:avLst/>
          </a:prstGeom>
          <a:noFill/>
          <a:ln w="9525">
            <a:noFill/>
            <a:miter lim="800000"/>
            <a:headEnd/>
            <a:tailEnd/>
          </a:ln>
        </p:spPr>
        <p:txBody>
          <a:bodyPr wrap="square">
            <a:spAutoFit/>
          </a:bodyPr>
          <a:lstStyle/>
          <a:p>
            <a:r>
              <a:rPr lang="en-US" sz="3200" b="1">
                <a:solidFill>
                  <a:prstClr val="black"/>
                </a:solidFill>
                <a:latin typeface="Times New Roman" pitchFamily="18" charset="0"/>
                <a:cs typeface="Times New Roman" pitchFamily="18" charset="0"/>
              </a:rPr>
              <a:t>XANH CỬU LONG</a:t>
            </a:r>
            <a:endParaRPr lang="en-US" sz="3200" b="1" dirty="0">
              <a:solidFill>
                <a:prstClr val="black"/>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2057400" y="5482936"/>
            <a:ext cx="2971800" cy="584775"/>
          </a:xfrm>
          <a:prstGeom prst="rect">
            <a:avLst/>
          </a:prstGeom>
          <a:noFill/>
          <a:ln w="9525">
            <a:noFill/>
            <a:miter lim="800000"/>
            <a:headEnd/>
            <a:tailEnd/>
          </a:ln>
        </p:spPr>
        <p:txBody>
          <a:bodyPr>
            <a:spAutoFit/>
          </a:bodyPr>
          <a:lstStyle/>
          <a:p>
            <a:r>
              <a:rPr lang="en-US" sz="3200" b="1" dirty="0">
                <a:solidFill>
                  <a:prstClr val="black"/>
                </a:solidFill>
                <a:latin typeface="Times New Roman" pitchFamily="18" charset="0"/>
                <a:cs typeface="Times New Roman" pitchFamily="18" charset="0"/>
              </a:rPr>
              <a:t>VÀNG NÂU</a:t>
            </a:r>
          </a:p>
        </p:txBody>
      </p:sp>
      <p:sp>
        <p:nvSpPr>
          <p:cNvPr id="14" name="Title 1"/>
          <p:cNvSpPr txBox="1">
            <a:spLocks/>
          </p:cNvSpPr>
          <p:nvPr/>
        </p:nvSpPr>
        <p:spPr>
          <a:xfrm>
            <a:off x="152400" y="129546"/>
            <a:ext cx="47244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b="1"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nhau (màu sắc)</a:t>
            </a:r>
          </a:p>
        </p:txBody>
      </p:sp>
      <p:cxnSp>
        <p:nvCxnSpPr>
          <p:cNvPr id="20" name="Straight Arrow Connector 19"/>
          <p:cNvCxnSpPr/>
          <p:nvPr/>
        </p:nvCxnSpPr>
        <p:spPr>
          <a:xfrm rot="10800000" flipV="1">
            <a:off x="4343400" y="1182468"/>
            <a:ext cx="2133600" cy="99060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rot="10800000">
            <a:off x="4343400" y="2554068"/>
            <a:ext cx="2133600" cy="8143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2" name="TextBox 21"/>
          <p:cNvSpPr txBox="1">
            <a:spLocks noChangeArrowheads="1"/>
          </p:cNvSpPr>
          <p:nvPr/>
        </p:nvSpPr>
        <p:spPr bwMode="auto">
          <a:xfrm>
            <a:off x="1524000" y="2020669"/>
            <a:ext cx="2895600" cy="646331"/>
          </a:xfrm>
          <a:prstGeom prst="rect">
            <a:avLst/>
          </a:prstGeom>
          <a:noFill/>
          <a:ln w="9525">
            <a:noFill/>
            <a:miter lim="800000"/>
            <a:headEnd/>
            <a:tailEnd/>
          </a:ln>
        </p:spPr>
        <p:txBody>
          <a:bodyPr wrap="square">
            <a:spAutoFit/>
          </a:bodyPr>
          <a:lstStyle/>
          <a:p>
            <a:r>
              <a:rPr lang="en-US" sz="3600" b="1" dirty="0">
                <a:solidFill>
                  <a:prstClr val="black"/>
                </a:solidFill>
                <a:latin typeface="Times New Roman" pitchFamily="18" charset="0"/>
                <a:cs typeface="Times New Roman" pitchFamily="18" charset="0"/>
              </a:rPr>
              <a:t>BẰNG GIẤY</a:t>
            </a:r>
          </a:p>
        </p:txBody>
      </p:sp>
      <p:cxnSp>
        <p:nvCxnSpPr>
          <p:cNvPr id="23" name="Straight Arrow Connector 22"/>
          <p:cNvCxnSpPr/>
          <p:nvPr/>
        </p:nvCxnSpPr>
        <p:spPr>
          <a:xfrm rot="10800000" flipV="1">
            <a:off x="5105400" y="5730656"/>
            <a:ext cx="1447800" cy="23812"/>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4" name="TextBox 23">
            <a:hlinkClick r:id="rId7" action="ppaction://hlinksldjump"/>
          </p:cNvPr>
          <p:cNvSpPr txBox="1">
            <a:spLocks noChangeArrowheads="1"/>
          </p:cNvSpPr>
          <p:nvPr/>
        </p:nvSpPr>
        <p:spPr bwMode="auto">
          <a:xfrm>
            <a:off x="1524000" y="5373469"/>
            <a:ext cx="4038600" cy="646331"/>
          </a:xfrm>
          <a:prstGeom prst="rect">
            <a:avLst/>
          </a:prstGeom>
          <a:noFill/>
          <a:ln w="9525">
            <a:noFill/>
            <a:miter lim="800000"/>
            <a:headEnd/>
            <a:tailEnd/>
          </a:ln>
        </p:spPr>
        <p:txBody>
          <a:bodyPr>
            <a:spAutoFit/>
          </a:bodyPr>
          <a:lstStyle/>
          <a:p>
            <a:r>
              <a:rPr lang="en-US" sz="3600" b="1" dirty="0">
                <a:solidFill>
                  <a:prstClr val="black"/>
                </a:solidFill>
                <a:latin typeface="Times New Roman" pitchFamily="18" charset="0"/>
                <a:cs typeface="Times New Roman" pitchFamily="18" charset="0"/>
              </a:rPr>
              <a:t>BẰNG POLYME</a:t>
            </a:r>
          </a:p>
        </p:txBody>
      </p:sp>
      <p:sp>
        <p:nvSpPr>
          <p:cNvPr id="25" name="Title 1"/>
          <p:cNvSpPr txBox="1">
            <a:spLocks/>
          </p:cNvSpPr>
          <p:nvPr/>
        </p:nvSpPr>
        <p:spPr>
          <a:xfrm>
            <a:off x="76200" y="122237"/>
            <a:ext cx="4800599"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nhau (chất liệu)</a:t>
            </a:r>
          </a:p>
        </p:txBody>
      </p:sp>
      <p:pic>
        <p:nvPicPr>
          <p:cNvPr id="26" name="Picture 5" descr="vn-p123-f.jpg"/>
          <p:cNvPicPr>
            <a:picLocks noChangeAspect="1"/>
          </p:cNvPicPr>
          <p:nvPr/>
        </p:nvPicPr>
        <p:blipFill>
          <a:blip r:embed="rId8" cstate="print"/>
          <a:srcRect/>
          <a:stretch>
            <a:fillRect/>
          </a:stretch>
        </p:blipFill>
        <p:spPr bwMode="auto">
          <a:xfrm>
            <a:off x="6477000" y="4921250"/>
            <a:ext cx="3994150" cy="1768475"/>
          </a:xfrm>
          <a:prstGeom prst="rect">
            <a:avLst/>
          </a:prstGeom>
          <a:noFill/>
          <a:ln w="9525">
            <a:solidFill>
              <a:schemeClr val="tx1"/>
            </a:solidFill>
            <a:miter lim="800000"/>
            <a:headEnd/>
            <a:tailEnd/>
          </a:ln>
        </p:spPr>
      </p:pic>
      <p:sp>
        <p:nvSpPr>
          <p:cNvPr id="28" name="Title 1"/>
          <p:cNvSpPr txBox="1">
            <a:spLocks/>
          </p:cNvSpPr>
          <p:nvPr/>
        </p:nvSpPr>
        <p:spPr>
          <a:xfrm>
            <a:off x="76200" y="122237"/>
            <a:ext cx="49530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a:t>
            </a:r>
            <a:r>
              <a:rPr lang="en-US" sz="3600" b="1">
                <a:solidFill>
                  <a:srgbClr val="C00000"/>
                </a:solidFill>
                <a:latin typeface="Times New Roman" pitchFamily="18" charset="0"/>
                <a:cs typeface="Times New Roman" pitchFamily="18" charset="0"/>
              </a:rPr>
              <a:t>nhau </a:t>
            </a:r>
            <a:r>
              <a:rPr lang="en-US" sz="3600" b="1" smtClean="0">
                <a:solidFill>
                  <a:srgbClr val="C00000"/>
                </a:solidFill>
                <a:latin typeface="Times New Roman" pitchFamily="18" charset="0"/>
                <a:cs typeface="Times New Roman" pitchFamily="18" charset="0"/>
              </a:rPr>
              <a:t>(mệnh giá)</a:t>
            </a:r>
            <a:endParaRPr lang="en-US" sz="3600" b="1" dirty="0">
              <a:solidFill>
                <a:srgbClr val="C00000"/>
              </a:solidFill>
              <a:latin typeface="Times New Roman" pitchFamily="18" charset="0"/>
              <a:cs typeface="Times New Roman" pitchFamily="18" charset="0"/>
            </a:endParaRPr>
          </a:p>
        </p:txBody>
      </p:sp>
      <p:cxnSp>
        <p:nvCxnSpPr>
          <p:cNvPr id="29" name="Straight Arrow Connector 28"/>
          <p:cNvCxnSpPr/>
          <p:nvPr/>
        </p:nvCxnSpPr>
        <p:spPr>
          <a:xfrm flipV="1">
            <a:off x="4495800" y="1598969"/>
            <a:ext cx="3505200" cy="1906232"/>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4572000" y="3505200"/>
            <a:ext cx="3200400" cy="60960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495800" y="3505200"/>
            <a:ext cx="2971800" cy="2270124"/>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2" name="TextBox 31"/>
          <p:cNvSpPr txBox="1">
            <a:spLocks noChangeArrowheads="1"/>
          </p:cNvSpPr>
          <p:nvPr/>
        </p:nvSpPr>
        <p:spPr bwMode="auto">
          <a:xfrm>
            <a:off x="1828800" y="2509897"/>
            <a:ext cx="2667000" cy="2062103"/>
          </a:xfrm>
          <a:prstGeom prst="rect">
            <a:avLst/>
          </a:prstGeom>
          <a:noFill/>
          <a:ln w="9525">
            <a:no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DÒNG CHỮ CHỈ MỆNH GIÁ CỦA TỜ GIẤY BẠC</a:t>
            </a:r>
          </a:p>
        </p:txBody>
      </p:sp>
    </p:spTree>
    <p:custDataLst>
      <p:tags r:id="rId1"/>
    </p:custDataLst>
    <p:extLst>
      <p:ext uri="{BB962C8B-B14F-4D97-AF65-F5344CB8AC3E}">
        <p14:creationId xmlns:p14="http://schemas.microsoft.com/office/powerpoint/2010/main" xmlns="" val="3024640066"/>
      </p:ext>
    </p:extLst>
  </p:cSld>
  <p:clrMapOvr>
    <a:masterClrMapping/>
  </p:clrMapOvr>
  <mc:AlternateContent xmlns:mc="http://schemas.openxmlformats.org/markup-compatibility/2006">
    <mc:Choice xmlns:p14="http://schemas.microsoft.com/office/powerpoint/2010/main" xmlns="" Requires="p14">
      <p:transition p14:dur="0" advTm="40824"/>
    </mc:Choice>
    <mc:Fallback>
      <p:transition advTm="408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right)">
                                      <p:cBhvr>
                                        <p:cTn id="60" dur="500"/>
                                        <p:tgtEl>
                                          <p:spTgt spid="20"/>
                                        </p:tgtEl>
                                      </p:cBhvr>
                                    </p:animEffect>
                                  </p:childTnLst>
                                </p:cTn>
                              </p:par>
                              <p:par>
                                <p:cTn id="61" presetID="22" presetClass="entr" presetSubtype="2"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right)">
                                      <p:cBhvr>
                                        <p:cTn id="63" dur="500"/>
                                        <p:tgtEl>
                                          <p:spTgt spid="21"/>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right)">
                                      <p:cBhvr>
                                        <p:cTn id="72" dur="500"/>
                                        <p:tgtEl>
                                          <p:spTgt spid="23"/>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right)">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left)">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left)">
                                      <p:cBhvr>
                                        <p:cTn id="100" dur="500"/>
                                        <p:tgtEl>
                                          <p:spTgt spid="32"/>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left)">
                                      <p:cBhvr>
                                        <p:cTn id="104" dur="500"/>
                                        <p:tgtEl>
                                          <p:spTgt spid="31"/>
                                        </p:tgtEl>
                                      </p:cBhvr>
                                    </p:animEffect>
                                  </p:childTnLst>
                                </p:cTn>
                              </p:par>
                              <p:par>
                                <p:cTn id="105" presetID="22" presetClass="entr" presetSubtype="8"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left)">
                                      <p:cBhvr>
                                        <p:cTn id="107" dur="500"/>
                                        <p:tgtEl>
                                          <p:spTgt spid="30"/>
                                        </p:tgtEl>
                                      </p:cBhvr>
                                    </p:animEffect>
                                  </p:childTnLst>
                                </p:cTn>
                              </p:par>
                              <p:par>
                                <p:cTn id="108" presetID="22" presetClass="entr" presetSubtype="8"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left)">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3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1"/>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30"/>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2" grpId="0"/>
      <p:bldP spid="12" grpId="1"/>
      <p:bldP spid="14" grpId="0" animBg="1"/>
      <p:bldP spid="14" grpId="1" animBg="1"/>
      <p:bldP spid="22" grpId="0"/>
      <p:bldP spid="22" grpId="1"/>
      <p:bldP spid="24" grpId="0"/>
      <p:bldP spid="24" grpId="1"/>
      <p:bldP spid="25" grpId="0" animBg="1"/>
      <p:bldP spid="25" grpId="1" animBg="1"/>
      <p:bldP spid="28" grpId="0" animBg="1"/>
      <p:bldP spid="28" grpId="2" animBg="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1" y="103982"/>
            <a:ext cx="28194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Khác</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nhau</a:t>
            </a:r>
            <a:endParaRPr lang="en-US" sz="3600" b="1" i="1" dirty="0">
              <a:solidFill>
                <a:srgbClr val="C00000"/>
              </a:solidFill>
              <a:latin typeface="Times New Roman" pitchFamily="18" charset="0"/>
              <a:cs typeface="Times New Roman" pitchFamily="18" charset="0"/>
            </a:endParaRPr>
          </a:p>
        </p:txBody>
      </p:sp>
      <p:pic>
        <p:nvPicPr>
          <p:cNvPr id="17411" name="Picture 4" descr="tien 2000 (sau)"/>
          <p:cNvPicPr>
            <a:picLocks noChangeAspect="1" noChangeArrowheads="1"/>
          </p:cNvPicPr>
          <p:nvPr/>
        </p:nvPicPr>
        <p:blipFill>
          <a:blip r:embed="rId4" cstate="print"/>
          <a:srcRect l="2560" t="4961" r="2777" b="4068"/>
          <a:stretch>
            <a:fillRect/>
          </a:stretch>
        </p:blipFill>
        <p:spPr bwMode="auto">
          <a:xfrm>
            <a:off x="5381625" y="500064"/>
            <a:ext cx="4929188" cy="2071687"/>
          </a:xfrm>
          <a:prstGeom prst="rect">
            <a:avLst/>
          </a:prstGeom>
          <a:noFill/>
          <a:ln w="9525">
            <a:solidFill>
              <a:schemeClr val="tx1"/>
            </a:solidFill>
            <a:miter lim="800000"/>
            <a:headEnd/>
            <a:tailEnd/>
          </a:ln>
        </p:spPr>
      </p:pic>
      <p:pic>
        <p:nvPicPr>
          <p:cNvPr id="17412" name="Picture 5" descr="5000 mat sau"/>
          <p:cNvPicPr>
            <a:picLocks noChangeAspect="1" noChangeArrowheads="1"/>
          </p:cNvPicPr>
          <p:nvPr/>
        </p:nvPicPr>
        <p:blipFill>
          <a:blip r:embed="rId5" cstate="print"/>
          <a:srcRect l="3848" t="6334" r="2397" b="6691"/>
          <a:stretch>
            <a:fillRect/>
          </a:stretch>
        </p:blipFill>
        <p:spPr bwMode="auto">
          <a:xfrm>
            <a:off x="5381625" y="2714625"/>
            <a:ext cx="4929188" cy="1919288"/>
          </a:xfrm>
          <a:prstGeom prst="rect">
            <a:avLst/>
          </a:prstGeom>
          <a:noFill/>
          <a:ln w="9525">
            <a:solidFill>
              <a:schemeClr val="tx1"/>
            </a:solidFill>
            <a:miter lim="800000"/>
            <a:headEnd/>
            <a:tailEnd/>
          </a:ln>
        </p:spPr>
      </p:pic>
      <p:pic>
        <p:nvPicPr>
          <p:cNvPr id="17413" name="Picture 6"/>
          <p:cNvPicPr>
            <a:picLocks noChangeAspect="1" noChangeArrowheads="1"/>
          </p:cNvPicPr>
          <p:nvPr/>
        </p:nvPicPr>
        <p:blipFill>
          <a:blip r:embed="rId6" cstate="print"/>
          <a:srcRect/>
          <a:stretch>
            <a:fillRect/>
          </a:stretch>
        </p:blipFill>
        <p:spPr bwMode="auto">
          <a:xfrm>
            <a:off x="5381625" y="4860925"/>
            <a:ext cx="4643437" cy="1925638"/>
          </a:xfrm>
          <a:prstGeom prst="rect">
            <a:avLst/>
          </a:prstGeom>
          <a:noFill/>
          <a:ln w="9525">
            <a:solidFill>
              <a:schemeClr val="tx1"/>
            </a:solidFill>
            <a:miter lim="800000"/>
            <a:headEnd/>
            <a:tailEnd/>
          </a:ln>
        </p:spPr>
      </p:pic>
      <p:sp>
        <p:nvSpPr>
          <p:cNvPr id="8" name="TextBox 7"/>
          <p:cNvSpPr txBox="1">
            <a:spLocks noChangeArrowheads="1"/>
          </p:cNvSpPr>
          <p:nvPr/>
        </p:nvSpPr>
        <p:spPr bwMode="auto">
          <a:xfrm>
            <a:off x="1524000" y="1131887"/>
            <a:ext cx="2286000" cy="1077913"/>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NHÀ MÁY DỆT</a:t>
            </a:r>
          </a:p>
        </p:txBody>
      </p:sp>
      <p:sp>
        <p:nvSpPr>
          <p:cNvPr id="9" name="TextBox 8"/>
          <p:cNvSpPr txBox="1">
            <a:spLocks noChangeArrowheads="1"/>
          </p:cNvSpPr>
          <p:nvPr/>
        </p:nvSpPr>
        <p:spPr bwMode="auto">
          <a:xfrm>
            <a:off x="1524001" y="3065463"/>
            <a:ext cx="2500313" cy="1077912"/>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NHÀ MÁY THỦY ĐIỆN</a:t>
            </a:r>
          </a:p>
        </p:txBody>
      </p:sp>
      <p:sp>
        <p:nvSpPr>
          <p:cNvPr id="10" name="TextBox 9"/>
          <p:cNvSpPr txBox="1">
            <a:spLocks noChangeArrowheads="1"/>
          </p:cNvSpPr>
          <p:nvPr/>
        </p:nvSpPr>
        <p:spPr bwMode="auto">
          <a:xfrm>
            <a:off x="1524001" y="5214938"/>
            <a:ext cx="2714625" cy="1077912"/>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DÀN KHOAN DẦU</a:t>
            </a:r>
          </a:p>
        </p:txBody>
      </p:sp>
      <p:cxnSp>
        <p:nvCxnSpPr>
          <p:cNvPr id="12" name="Straight Arrow Connector 11"/>
          <p:cNvCxnSpPr>
            <a:stCxn id="8" idx="3"/>
          </p:cNvCxnSpPr>
          <p:nvPr/>
        </p:nvCxnSpPr>
        <p:spPr>
          <a:xfrm>
            <a:off x="3810000" y="1671637"/>
            <a:ext cx="33401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52875" y="3714751"/>
            <a:ext cx="33401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38625" y="5643564"/>
            <a:ext cx="33401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xmlns="" val="455976945"/>
      </p:ext>
    </p:extLst>
  </p:cSld>
  <p:clrMapOvr>
    <a:masterClrMapping/>
  </p:clrMapOvr>
  <mc:AlternateContent xmlns:mc="http://schemas.openxmlformats.org/markup-compatibility/2006">
    <mc:Choice xmlns:p14="http://schemas.microsoft.com/office/powerpoint/2010/main" xmlns="" Requires="p14">
      <p:transition p14:dur="0" advTm="15747"/>
    </mc:Choice>
    <mc:Fallback>
      <p:transition advTm="15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18434" name="Picture 1"/>
          <p:cNvPicPr>
            <a:picLocks noChangeAspect="1"/>
          </p:cNvPicPr>
          <p:nvPr/>
        </p:nvPicPr>
        <p:blipFill>
          <a:blip r:embed="rId4" cstate="print"/>
          <a:srcRect/>
          <a:stretch>
            <a:fillRect/>
          </a:stretch>
        </p:blipFill>
        <p:spPr bwMode="auto">
          <a:xfrm>
            <a:off x="1981200" y="640140"/>
            <a:ext cx="3962400" cy="3810000"/>
          </a:xfrm>
          <a:prstGeom prst="rect">
            <a:avLst/>
          </a:prstGeom>
          <a:noFill/>
          <a:ln w="9525">
            <a:noFill/>
            <a:miter lim="800000"/>
            <a:headEnd/>
            <a:tailEnd/>
          </a:ln>
        </p:spPr>
      </p:pic>
      <p:pic>
        <p:nvPicPr>
          <p:cNvPr id="18435" name="Picture 2"/>
          <p:cNvPicPr>
            <a:picLocks noChangeAspect="1"/>
          </p:cNvPicPr>
          <p:nvPr/>
        </p:nvPicPr>
        <p:blipFill>
          <a:blip r:embed="rId5" cstate="print"/>
          <a:srcRect/>
          <a:stretch>
            <a:fillRect/>
          </a:stretch>
        </p:blipFill>
        <p:spPr bwMode="auto">
          <a:xfrm>
            <a:off x="6172200" y="563940"/>
            <a:ext cx="42672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436" name="TextBox 3"/>
          <p:cNvSpPr txBox="1">
            <a:spLocks noChangeArrowheads="1"/>
          </p:cNvSpPr>
          <p:nvPr/>
        </p:nvSpPr>
        <p:spPr bwMode="auto">
          <a:xfrm>
            <a:off x="838200" y="4678740"/>
            <a:ext cx="10744200" cy="1569660"/>
          </a:xfrm>
          <a:prstGeom prst="rect">
            <a:avLst/>
          </a:prstGeom>
          <a:noFill/>
          <a:ln w="9525">
            <a:noFill/>
            <a:miter lim="800000"/>
            <a:headEnd/>
            <a:tailEnd/>
          </a:ln>
        </p:spPr>
        <p:txBody>
          <a:bodyPr wrap="square">
            <a:spAutoFit/>
          </a:bodyPr>
          <a:lstStyle/>
          <a:p>
            <a:pPr algn="just"/>
            <a:r>
              <a:rPr lang="en-US" sz="3200" b="1" smtClean="0">
                <a:solidFill>
                  <a:srgbClr val="C00000"/>
                </a:solidFill>
                <a:latin typeface="Times New Roman" panose="02020603050405020304" pitchFamily="18" charset="0"/>
              </a:rPr>
              <a:t>Mặt sau t</a:t>
            </a:r>
            <a:r>
              <a:rPr lang="vi-VN" sz="3200" b="1" smtClean="0">
                <a:solidFill>
                  <a:srgbClr val="C00000"/>
                </a:solidFill>
                <a:latin typeface="Times New Roman" panose="02020603050405020304" pitchFamily="18" charset="0"/>
              </a:rPr>
              <a:t>ờ </a:t>
            </a:r>
            <a:r>
              <a:rPr lang="vi-VN" sz="3200" b="1" dirty="0">
                <a:solidFill>
                  <a:srgbClr val="C00000"/>
                </a:solidFill>
                <a:latin typeface="Times New Roman" panose="02020603050405020304" pitchFamily="18" charset="0"/>
              </a:rPr>
              <a:t>2000 đồng là hình ảnh các cô công nhân đang làm việc tại Nhà máy dệt Nam Định. Đây từng là nhà máy dệt lớn nhất Đông Dương.</a:t>
            </a:r>
            <a:endParaRPr lang="en-US" sz="3200" b="1" dirty="0">
              <a:solidFill>
                <a:srgbClr val="C00000"/>
              </a:solidFill>
              <a:latin typeface="Calibri"/>
            </a:endParaRPr>
          </a:p>
        </p:txBody>
      </p:sp>
    </p:spTree>
    <p:custDataLst>
      <p:tags r:id="rId1"/>
    </p:custDataLst>
    <p:extLst>
      <p:ext uri="{BB962C8B-B14F-4D97-AF65-F5344CB8AC3E}">
        <p14:creationId xmlns:p14="http://schemas.microsoft.com/office/powerpoint/2010/main" xmlns="" val="478644030"/>
      </p:ext>
    </p:extLst>
  </p:cSld>
  <p:clrMapOvr>
    <a:masterClrMapping/>
  </p:clrMapOvr>
  <mc:AlternateContent xmlns:mc="http://schemas.openxmlformats.org/markup-compatibility/2006">
    <mc:Choice xmlns:p14="http://schemas.microsoft.com/office/powerpoint/2010/main" xmlns="" Requires="p14">
      <p:transition p14:dur="0" advTm="26802"/>
    </mc:Choice>
    <mc:Fallback>
      <p:transition advTm="26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strVal val="#ppt_w+.3"/>
                                          </p:val>
                                        </p:tav>
                                        <p:tav tm="100000">
                                          <p:val>
                                            <p:strVal val="#ppt_w"/>
                                          </p:val>
                                        </p:tav>
                                      </p:tavLst>
                                    </p:anim>
                                    <p:anim calcmode="lin" valueType="num">
                                      <p:cBhvr>
                                        <p:cTn id="8" dur="1000" fill="hold"/>
                                        <p:tgtEl>
                                          <p:spTgt spid="18434"/>
                                        </p:tgtEl>
                                        <p:attrNameLst>
                                          <p:attrName>ppt_h</p:attrName>
                                        </p:attrNameLst>
                                      </p:cBhvr>
                                      <p:tavLst>
                                        <p:tav tm="0">
                                          <p:val>
                                            <p:strVal val="#ppt_h"/>
                                          </p:val>
                                        </p:tav>
                                        <p:tav tm="100000">
                                          <p:val>
                                            <p:strVal val="#ppt_h"/>
                                          </p:val>
                                        </p:tav>
                                      </p:tavLst>
                                    </p:anim>
                                    <p:animEffect transition="in" filter="fade">
                                      <p:cBhvr>
                                        <p:cTn id="9" dur="1000"/>
                                        <p:tgtEl>
                                          <p:spTgt spid="1843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435"/>
                                        </p:tgtEl>
                                        <p:attrNameLst>
                                          <p:attrName>style.visibility</p:attrName>
                                        </p:attrNameLst>
                                      </p:cBhvr>
                                      <p:to>
                                        <p:strVal val="visible"/>
                                      </p:to>
                                    </p:set>
                                    <p:anim calcmode="lin" valueType="num">
                                      <p:cBhvr>
                                        <p:cTn id="12" dur="1000" fill="hold"/>
                                        <p:tgtEl>
                                          <p:spTgt spid="18435"/>
                                        </p:tgtEl>
                                        <p:attrNameLst>
                                          <p:attrName>ppt_w</p:attrName>
                                        </p:attrNameLst>
                                      </p:cBhvr>
                                      <p:tavLst>
                                        <p:tav tm="0">
                                          <p:val>
                                            <p:strVal val="#ppt_w+.3"/>
                                          </p:val>
                                        </p:tav>
                                        <p:tav tm="100000">
                                          <p:val>
                                            <p:strVal val="#ppt_w"/>
                                          </p:val>
                                        </p:tav>
                                      </p:tavLst>
                                    </p:anim>
                                    <p:anim calcmode="lin" valueType="num">
                                      <p:cBhvr>
                                        <p:cTn id="13" dur="1000" fill="hold"/>
                                        <p:tgtEl>
                                          <p:spTgt spid="18435"/>
                                        </p:tgtEl>
                                        <p:attrNameLst>
                                          <p:attrName>ppt_h</p:attrName>
                                        </p:attrNameLst>
                                      </p:cBhvr>
                                      <p:tavLst>
                                        <p:tav tm="0">
                                          <p:val>
                                            <p:strVal val="#ppt_h"/>
                                          </p:val>
                                        </p:tav>
                                        <p:tav tm="100000">
                                          <p:val>
                                            <p:strVal val="#ppt_h"/>
                                          </p:val>
                                        </p:tav>
                                      </p:tavLst>
                                    </p:anim>
                                    <p:animEffect transition="in" filter="fade">
                                      <p:cBhvr>
                                        <p:cTn id="14" dur="1000"/>
                                        <p:tgtEl>
                                          <p:spTgt spid="1843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 calcmode="lin" valueType="num">
                                      <p:cBhvr>
                                        <p:cTn id="19" dur="1000" fill="hold"/>
                                        <p:tgtEl>
                                          <p:spTgt spid="18436"/>
                                        </p:tgtEl>
                                        <p:attrNameLst>
                                          <p:attrName>ppt_x</p:attrName>
                                        </p:attrNameLst>
                                      </p:cBhvr>
                                      <p:tavLst>
                                        <p:tav tm="0">
                                          <p:val>
                                            <p:strVal val="#ppt_x-.2"/>
                                          </p:val>
                                        </p:tav>
                                        <p:tav tm="100000">
                                          <p:val>
                                            <p:strVal val="#ppt_x"/>
                                          </p:val>
                                        </p:tav>
                                      </p:tavLst>
                                    </p:anim>
                                    <p:anim calcmode="lin" valueType="num">
                                      <p:cBhvr>
                                        <p:cTn id="20" dur="1000" fill="hold"/>
                                        <p:tgtEl>
                                          <p:spTgt spid="1843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9|0.9|6.5|2.3|2.1|10.7"/>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8|5.1|6.2|5.8|6.6|5.7|6.1|5.2|7.8|4"/>
</p:tagLst>
</file>

<file path=ppt/tags/tag12.xml><?xml version="1.0" encoding="utf-8"?>
<p:tagLst xmlns:a="http://schemas.openxmlformats.org/drawingml/2006/main" xmlns:r="http://schemas.openxmlformats.org/officeDocument/2006/relationships" xmlns:p="http://schemas.openxmlformats.org/presentationml/2006/main">
  <p:tag name="TIMING" val="|0.8|0.8"/>
</p:tagLst>
</file>

<file path=ppt/tags/tag13.xml><?xml version="1.0" encoding="utf-8"?>
<p:tagLst xmlns:a="http://schemas.openxmlformats.org/drawingml/2006/main" xmlns:r="http://schemas.openxmlformats.org/officeDocument/2006/relationships" xmlns:p="http://schemas.openxmlformats.org/presentationml/2006/main">
  <p:tag name="TIMING" val="|0.7|1.7|1.1|29.9|4.9"/>
</p:tagLst>
</file>

<file path=ppt/tags/tag14.xml><?xml version="1.0" encoding="utf-8"?>
<p:tagLst xmlns:a="http://schemas.openxmlformats.org/drawingml/2006/main" xmlns:r="http://schemas.openxmlformats.org/officeDocument/2006/relationships" xmlns:p="http://schemas.openxmlformats.org/presentationml/2006/main">
  <p:tag name="TIMING" val="|0.7|6.8|51.6|5|3.2|4.5|1.7|3.8|13.2|2.1|7.1"/>
</p:tagLst>
</file>

<file path=ppt/tags/tag15.xml><?xml version="1.0" encoding="utf-8"?>
<p:tagLst xmlns:a="http://schemas.openxmlformats.org/drawingml/2006/main" xmlns:r="http://schemas.openxmlformats.org/officeDocument/2006/relationships" xmlns:p="http://schemas.openxmlformats.org/presentationml/2006/main">
  <p:tag name="TIMING" val="|0.9|7.3|37.3|10.3|10.5|9.5"/>
</p:tagLst>
</file>

<file path=ppt/tags/tag16.xml><?xml version="1.0" encoding="utf-8"?>
<p:tagLst xmlns:a="http://schemas.openxmlformats.org/drawingml/2006/main" xmlns:r="http://schemas.openxmlformats.org/officeDocument/2006/relationships" xmlns:p="http://schemas.openxmlformats.org/presentationml/2006/main">
  <p:tag name="TIMING" val="|0.5|6.5"/>
</p:tagLst>
</file>

<file path=ppt/tags/tag17.xml><?xml version="1.0" encoding="utf-8"?>
<p:tagLst xmlns:a="http://schemas.openxmlformats.org/drawingml/2006/main" xmlns:r="http://schemas.openxmlformats.org/officeDocument/2006/relationships" xmlns:p="http://schemas.openxmlformats.org/presentationml/2006/main">
  <p:tag name="TIMING" val="|1|14.5|15"/>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19.xml><?xml version="1.0" encoding="utf-8"?>
<p:tagLst xmlns:a="http://schemas.openxmlformats.org/drawingml/2006/main" xmlns:r="http://schemas.openxmlformats.org/officeDocument/2006/relationships" xmlns:p="http://schemas.openxmlformats.org/presentationml/2006/main">
  <p:tag name="TIMING" val="|1.3|24.4|15.4"/>
</p:tagLst>
</file>

<file path=ppt/tags/tag2.xml><?xml version="1.0" encoding="utf-8"?>
<p:tagLst xmlns:a="http://schemas.openxmlformats.org/drawingml/2006/main" xmlns:r="http://schemas.openxmlformats.org/officeDocument/2006/relationships" xmlns:p="http://schemas.openxmlformats.org/presentationml/2006/main">
  <p:tag name="TIMING" val="|6.3|2.9|3.9|2.3|2.8"/>
</p:tagLst>
</file>

<file path=ppt/tags/tag20.xml><?xml version="1.0" encoding="utf-8"?>
<p:tagLst xmlns:a="http://schemas.openxmlformats.org/drawingml/2006/main" xmlns:r="http://schemas.openxmlformats.org/officeDocument/2006/relationships" xmlns:p="http://schemas.openxmlformats.org/presentationml/2006/main">
  <p:tag name="TIMING" val="|1.7|9.9"/>
</p:tagLst>
</file>

<file path=ppt/tags/tag3.xml><?xml version="1.0" encoding="utf-8"?>
<p:tagLst xmlns:a="http://schemas.openxmlformats.org/drawingml/2006/main" xmlns:r="http://schemas.openxmlformats.org/officeDocument/2006/relationships" xmlns:p="http://schemas.openxmlformats.org/presentationml/2006/main">
  <p:tag name="TIMING" val="|3.2"/>
</p:tagLst>
</file>

<file path=ppt/tags/tag4.xml><?xml version="1.0" encoding="utf-8"?>
<p:tagLst xmlns:a="http://schemas.openxmlformats.org/drawingml/2006/main" xmlns:r="http://schemas.openxmlformats.org/officeDocument/2006/relationships" xmlns:p="http://schemas.openxmlformats.org/presentationml/2006/main">
  <p:tag name="TIMING" val="|3.3|2.7|3.5|4|3.7|0.6|2.2|4.9|4.3|0.9|1.5|7.7"/>
</p:tagLst>
</file>

<file path=ppt/tags/tag5.xml><?xml version="1.0" encoding="utf-8"?>
<p:tagLst xmlns:a="http://schemas.openxmlformats.org/drawingml/2006/main" xmlns:r="http://schemas.openxmlformats.org/officeDocument/2006/relationships" xmlns:p="http://schemas.openxmlformats.org/presentationml/2006/main">
  <p:tag name="TIMING" val="|1.9|6.2|3.7"/>
</p:tagLst>
</file>

<file path=ppt/tags/tag6.xml><?xml version="1.0" encoding="utf-8"?>
<p:tagLst xmlns:a="http://schemas.openxmlformats.org/drawingml/2006/main" xmlns:r="http://schemas.openxmlformats.org/officeDocument/2006/relationships" xmlns:p="http://schemas.openxmlformats.org/presentationml/2006/main">
  <p:tag name="TIMING" val="|14.1|4.2"/>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3777</TotalTime>
  <Words>823</Words>
  <Application>Microsoft Office PowerPoint</Application>
  <PresentationFormat>Custom</PresentationFormat>
  <Paragraphs>112</Paragraphs>
  <Slides>25</Slides>
  <Notes>6</Notes>
  <HiddenSlides>0</HiddenSlides>
  <MMClips>3</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1_Default Design</vt:lpstr>
      <vt:lpstr>Office Theme</vt:lpstr>
      <vt:lpstr>1_Office Theme</vt:lpstr>
      <vt:lpstr>2_Office Theme</vt:lpstr>
      <vt:lpstr>3_Office Theme</vt:lpstr>
      <vt:lpstr>5_Office Theme</vt:lpstr>
      <vt:lpstr>Slide 1</vt:lpstr>
      <vt:lpstr>Slide 2</vt:lpstr>
      <vt:lpstr>Slide 3</vt:lpstr>
      <vt:lpstr>Slide 4</vt:lpstr>
      <vt:lpstr>* Giống nhau</vt:lpstr>
      <vt:lpstr>* Giống nhau</vt:lpstr>
      <vt:lpstr>Slide 7</vt:lpstr>
      <vt:lpstr>Slide 8</vt:lpstr>
      <vt:lpstr>Slide 9</vt:lpstr>
      <vt:lpstr>Slide 10</vt:lpstr>
      <vt:lpstr>Slide 11</vt:lpstr>
      <vt:lpstr>Slide 12</vt:lpstr>
      <vt:lpstr>Slide 13</vt:lpstr>
      <vt:lpstr>Slide 14</vt:lpstr>
      <vt:lpstr>Slide 15</vt:lpstr>
      <vt:lpstr>Bài 1/130: Trong mỗi chú lợn có bao nhiêu tiền?</vt:lpstr>
      <vt:lpstr>Bài 3/131: Xem tranh rồi trả lời các câu hỏi sau:</vt:lpstr>
      <vt:lpstr>Bài 2/132: Phải lấy ra các tờ giấy bạc nào để được số tiền ở bên phải?</vt:lpstr>
      <vt:lpstr>Bài 3/133: Xem tranh rồi trả lời các câu hỏi sau:</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268</cp:revision>
  <dcterms:created xsi:type="dcterms:W3CDTF">2016-04-04T05:20:51Z</dcterms:created>
  <dcterms:modified xsi:type="dcterms:W3CDTF">2021-03-15T06:04:46Z</dcterms:modified>
</cp:coreProperties>
</file>